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2607DA-4851-4350-9030-526383778A82}" type="datetimeFigureOut">
              <a:rPr lang="en-US" smtClean="0"/>
              <a:t>4/2/2016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59EABC-6412-46AC-8C0B-5D1D18532E3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60116A9-C9F9-43FF-9818-4110E0E13B94}" type="datetime1">
              <a:rPr lang="en-US" smtClean="0"/>
              <a:t>4/2/2016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Compiled By: Dr. Shiv  Mohan  Verma</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8576AA-5C59-44A7-9A9C-C31551C98AEB}" type="datetime1">
              <a:rPr lang="en-US" smtClean="0"/>
              <a:t>4/2/2016</a:t>
            </a:fld>
            <a:endParaRPr lang="en-US"/>
          </a:p>
        </p:txBody>
      </p:sp>
      <p:sp>
        <p:nvSpPr>
          <p:cNvPr id="5" name="Footer Placeholder 4"/>
          <p:cNvSpPr>
            <a:spLocks noGrp="1"/>
          </p:cNvSpPr>
          <p:nvPr>
            <p:ph type="ftr" sz="quarter" idx="11"/>
          </p:nvPr>
        </p:nvSpPr>
        <p:spPr/>
        <p:txBody>
          <a:bodyPr/>
          <a:lstStyle>
            <a:extLst/>
          </a:lstStyle>
          <a:p>
            <a:r>
              <a:rPr lang="en-US" smtClean="0"/>
              <a:t>Compiled By: Dr. Shiv  Mohan  Verma</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1E892C-8160-4BC9-9097-6F4A14F88AD6}" type="datetime1">
              <a:rPr lang="en-US" smtClean="0"/>
              <a:t>4/2/2016</a:t>
            </a:fld>
            <a:endParaRPr lang="en-US"/>
          </a:p>
        </p:txBody>
      </p:sp>
      <p:sp>
        <p:nvSpPr>
          <p:cNvPr id="5" name="Footer Placeholder 4"/>
          <p:cNvSpPr>
            <a:spLocks noGrp="1"/>
          </p:cNvSpPr>
          <p:nvPr>
            <p:ph type="ftr" sz="quarter" idx="11"/>
          </p:nvPr>
        </p:nvSpPr>
        <p:spPr/>
        <p:txBody>
          <a:bodyPr/>
          <a:lstStyle>
            <a:extLst/>
          </a:lstStyle>
          <a:p>
            <a:r>
              <a:rPr lang="en-US" smtClean="0"/>
              <a:t>Compiled By: Dr. Shiv  Mohan  Verma</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0F8BBC-89ED-48A7-842C-CE34712AB21A}" type="datetime1">
              <a:rPr lang="en-US" smtClean="0"/>
              <a:t>4/2/2016</a:t>
            </a:fld>
            <a:endParaRPr lang="en-US"/>
          </a:p>
        </p:txBody>
      </p:sp>
      <p:sp>
        <p:nvSpPr>
          <p:cNvPr id="5" name="Footer Placeholder 4"/>
          <p:cNvSpPr>
            <a:spLocks noGrp="1"/>
          </p:cNvSpPr>
          <p:nvPr>
            <p:ph type="ftr" sz="quarter" idx="11"/>
          </p:nvPr>
        </p:nvSpPr>
        <p:spPr/>
        <p:txBody>
          <a:bodyPr/>
          <a:lstStyle>
            <a:extLst/>
          </a:lstStyle>
          <a:p>
            <a:r>
              <a:rPr lang="en-US" smtClean="0"/>
              <a:t>Compiled By: Dr. Shiv  Mohan  Verma</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D8337D1-C87A-411A-B10E-5BC95D55A1B5}" type="datetime1">
              <a:rPr lang="en-US" smtClean="0"/>
              <a:t>4/2/2016</a:t>
            </a:fld>
            <a:endParaRPr lang="en-US"/>
          </a:p>
        </p:txBody>
      </p:sp>
      <p:sp>
        <p:nvSpPr>
          <p:cNvPr id="5" name="Footer Placeholder 4"/>
          <p:cNvSpPr>
            <a:spLocks noGrp="1"/>
          </p:cNvSpPr>
          <p:nvPr>
            <p:ph type="ftr" sz="quarter" idx="11"/>
          </p:nvPr>
        </p:nvSpPr>
        <p:spPr/>
        <p:txBody>
          <a:bodyPr/>
          <a:lstStyle>
            <a:extLst/>
          </a:lstStyle>
          <a:p>
            <a:r>
              <a:rPr lang="en-US" smtClean="0"/>
              <a:t>Compiled By: Dr. Shiv  Mohan  Verma</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A95051-522A-4091-8BE3-9D34C6411D7A}" type="datetime1">
              <a:rPr lang="en-US" smtClean="0"/>
              <a:t>4/2/2016</a:t>
            </a:fld>
            <a:endParaRPr lang="en-US"/>
          </a:p>
        </p:txBody>
      </p:sp>
      <p:sp>
        <p:nvSpPr>
          <p:cNvPr id="6" name="Footer Placeholder 5"/>
          <p:cNvSpPr>
            <a:spLocks noGrp="1"/>
          </p:cNvSpPr>
          <p:nvPr>
            <p:ph type="ftr" sz="quarter" idx="11"/>
          </p:nvPr>
        </p:nvSpPr>
        <p:spPr/>
        <p:txBody>
          <a:bodyPr/>
          <a:lstStyle>
            <a:extLst/>
          </a:lstStyle>
          <a:p>
            <a:r>
              <a:rPr lang="en-US" smtClean="0"/>
              <a:t>Compiled By: Dr. Shiv  Mohan  Verma</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18487BC-B026-4926-887A-3BD0F99A7A38}" type="datetime1">
              <a:rPr lang="en-US" smtClean="0"/>
              <a:t>4/2/2016</a:t>
            </a:fld>
            <a:endParaRPr lang="en-US"/>
          </a:p>
        </p:txBody>
      </p:sp>
      <p:sp>
        <p:nvSpPr>
          <p:cNvPr id="8" name="Footer Placeholder 7"/>
          <p:cNvSpPr>
            <a:spLocks noGrp="1"/>
          </p:cNvSpPr>
          <p:nvPr>
            <p:ph type="ftr" sz="quarter" idx="11"/>
          </p:nvPr>
        </p:nvSpPr>
        <p:spPr/>
        <p:txBody>
          <a:bodyPr/>
          <a:lstStyle>
            <a:extLst/>
          </a:lstStyle>
          <a:p>
            <a:r>
              <a:rPr lang="en-US" smtClean="0"/>
              <a:t>Compiled By: Dr. Shiv  Mohan  Verma</a:t>
            </a:r>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F4B7CE6-4C3D-4B79-92A5-334C6F6D01A9}" type="datetime1">
              <a:rPr lang="en-US" smtClean="0"/>
              <a:t>4/2/2016</a:t>
            </a:fld>
            <a:endParaRPr lang="en-US"/>
          </a:p>
        </p:txBody>
      </p:sp>
      <p:sp>
        <p:nvSpPr>
          <p:cNvPr id="4" name="Footer Placeholder 3"/>
          <p:cNvSpPr>
            <a:spLocks noGrp="1"/>
          </p:cNvSpPr>
          <p:nvPr>
            <p:ph type="ftr" sz="quarter" idx="11"/>
          </p:nvPr>
        </p:nvSpPr>
        <p:spPr/>
        <p:txBody>
          <a:bodyPr/>
          <a:lstStyle>
            <a:extLst/>
          </a:lstStyle>
          <a:p>
            <a:r>
              <a:rPr lang="en-US" smtClean="0"/>
              <a:t>Compiled By: Dr. Shiv  Mohan  Verma</a:t>
            </a:r>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8AE5032-0119-4FD1-9531-B82F40C89D34}" type="datetime1">
              <a:rPr lang="en-US" smtClean="0"/>
              <a:t>4/2/2016</a:t>
            </a:fld>
            <a:endParaRPr lang="en-US"/>
          </a:p>
        </p:txBody>
      </p:sp>
      <p:sp>
        <p:nvSpPr>
          <p:cNvPr id="3" name="Footer Placeholder 2"/>
          <p:cNvSpPr>
            <a:spLocks noGrp="1"/>
          </p:cNvSpPr>
          <p:nvPr>
            <p:ph type="ftr" sz="quarter" idx="11"/>
          </p:nvPr>
        </p:nvSpPr>
        <p:spPr/>
        <p:txBody>
          <a:bodyPr/>
          <a:lstStyle>
            <a:extLst/>
          </a:lstStyle>
          <a:p>
            <a:r>
              <a:rPr lang="en-US" smtClean="0"/>
              <a:t>Compiled By: Dr. Shiv  Mohan  Verma</a:t>
            </a:r>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ADFE85C-2DDB-4A85-B665-16856B9FD518}" type="datetime1">
              <a:rPr lang="en-US" smtClean="0"/>
              <a:t>4/2/2016</a:t>
            </a:fld>
            <a:endParaRPr lang="en-US"/>
          </a:p>
        </p:txBody>
      </p:sp>
      <p:sp>
        <p:nvSpPr>
          <p:cNvPr id="6" name="Footer Placeholder 5"/>
          <p:cNvSpPr>
            <a:spLocks noGrp="1"/>
          </p:cNvSpPr>
          <p:nvPr>
            <p:ph type="ftr" sz="quarter" idx="11"/>
          </p:nvPr>
        </p:nvSpPr>
        <p:spPr/>
        <p:txBody>
          <a:bodyPr/>
          <a:lstStyle>
            <a:extLst/>
          </a:lstStyle>
          <a:p>
            <a:r>
              <a:rPr lang="en-US" smtClean="0"/>
              <a:t>Compiled By: Dr. Shiv  Mohan  Verma</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8E664E9-6BA1-412B-9E6D-A95700DC50D4}" type="datetime1">
              <a:rPr lang="en-US" smtClean="0"/>
              <a:t>4/2/2016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Compiled By: Dr. Shiv  Mohan  Verma</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0BAA1C6-EE08-4755-8E45-AF62D846227D}" type="datetime1">
              <a:rPr lang="en-US" smtClean="0"/>
              <a:t>4/2/2016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Compiled By: Dr. Shiv  Mohan  Verma</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Stock</a:t>
            </a: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a:xfrm>
            <a:off x="4380072" y="6407944"/>
            <a:ext cx="2858928" cy="365125"/>
          </a:xfrm>
        </p:spPr>
        <p:txBody>
          <a:bodyPr/>
          <a:lstStyle/>
          <a:p>
            <a:r>
              <a:rPr lang="en-US" smtClean="0"/>
              <a:t>Compiled By: Dr. Shiv  Mohan  Verma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Combine the major flavoring ingredients with cold liquids and bring to a simmer. The stock will throw scum to the surface as it begins to cook. This should be skimmed away as necessary throughout the simmering time to develop a clear stock with good flavor.</a:t>
            </a:r>
          </a:p>
          <a:p>
            <a:r>
              <a:rPr lang="en-US" dirty="0" smtClean="0"/>
              <a:t>Add the </a:t>
            </a:r>
            <a:r>
              <a:rPr lang="en-US" i="1" dirty="0" err="1" smtClean="0"/>
              <a:t>mirepoix</a:t>
            </a:r>
            <a:r>
              <a:rPr lang="en-US" i="1" dirty="0" smtClean="0"/>
              <a:t> and aromatics at the appropriate </a:t>
            </a:r>
            <a:r>
              <a:rPr lang="en-US" dirty="0" smtClean="0"/>
              <a:t>point.</a:t>
            </a:r>
          </a:p>
          <a:p>
            <a:r>
              <a:rPr lang="en-US" dirty="0" smtClean="0"/>
              <a:t>Simmer for appropriate time, for developing a good flavor, aroma, color, and body.</a:t>
            </a:r>
          </a:p>
          <a:p>
            <a:endParaRPr lang="en-US" dirty="0"/>
          </a:p>
        </p:txBody>
      </p:sp>
      <p:sp>
        <p:nvSpPr>
          <p:cNvPr id="3" name="Title 2"/>
          <p:cNvSpPr>
            <a:spLocks noGrp="1"/>
          </p:cNvSpPr>
          <p:nvPr>
            <p:ph type="title"/>
          </p:nvPr>
        </p:nvSpPr>
        <p:spPr/>
        <p:txBody>
          <a:bodyPr/>
          <a:lstStyle/>
          <a:p>
            <a:r>
              <a:rPr lang="en-US" dirty="0" smtClean="0"/>
              <a:t>BASIC PREPARATION METHOD</a:t>
            </a:r>
            <a:endParaRPr lang="en-US" dirty="0"/>
          </a:p>
        </p:txBody>
      </p:sp>
      <p:sp>
        <p:nvSpPr>
          <p:cNvPr id="4" name="Footer Placeholder 3"/>
          <p:cNvSpPr>
            <a:spLocks noGrp="1"/>
          </p:cNvSpPr>
          <p:nvPr>
            <p:ph type="ftr" sz="quarter" idx="11"/>
          </p:nvPr>
        </p:nvSpPr>
        <p:spPr>
          <a:xfrm>
            <a:off x="4380072" y="6407944"/>
            <a:ext cx="3087528" cy="365125"/>
          </a:xfrm>
        </p:spPr>
        <p:txBody>
          <a:bodyPr/>
          <a:lstStyle/>
          <a:p>
            <a:r>
              <a:rPr lang="en-US" smtClean="0"/>
              <a:t>Compiled By: Dr. Shiv  Mohan  Verma</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Drain the stock through a sieve or colander into an appropriate container for cooling.</a:t>
            </a:r>
          </a:p>
          <a:p>
            <a:r>
              <a:rPr lang="en-US" dirty="0" smtClean="0"/>
              <a:t>Cool the stock</a:t>
            </a:r>
          </a:p>
          <a:p>
            <a:r>
              <a:rPr lang="en-US" dirty="0" smtClean="0"/>
              <a:t>Store the stock in containers that are easy to handle to avoid injury from weight. Remove any fat from the surface after the stock has cooled.</a:t>
            </a:r>
            <a:endParaRPr lang="en-US" dirty="0"/>
          </a:p>
        </p:txBody>
      </p:sp>
      <p:sp>
        <p:nvSpPr>
          <p:cNvPr id="3" name="Title 2"/>
          <p:cNvSpPr>
            <a:spLocks noGrp="1"/>
          </p:cNvSpPr>
          <p:nvPr>
            <p:ph type="title"/>
          </p:nvPr>
        </p:nvSpPr>
        <p:spPr/>
        <p:txBody>
          <a:bodyPr/>
          <a:lstStyle/>
          <a:p>
            <a:r>
              <a:rPr lang="en-US" dirty="0" err="1" smtClean="0"/>
              <a:t>Contd</a:t>
            </a:r>
            <a:r>
              <a:rPr lang="en-US" dirty="0" smtClean="0"/>
              <a:t>…..</a:t>
            </a:r>
            <a:endParaRPr lang="en-US" dirty="0"/>
          </a:p>
        </p:txBody>
      </p:sp>
      <p:sp>
        <p:nvSpPr>
          <p:cNvPr id="4" name="Footer Placeholder 3"/>
          <p:cNvSpPr>
            <a:spLocks noGrp="1"/>
          </p:cNvSpPr>
          <p:nvPr>
            <p:ph type="ftr" sz="quarter" idx="11"/>
          </p:nvPr>
        </p:nvSpPr>
        <p:spPr>
          <a:xfrm>
            <a:off x="4380072" y="6407944"/>
            <a:ext cx="2782728" cy="365125"/>
          </a:xfrm>
        </p:spPr>
        <p:txBody>
          <a:bodyPr/>
          <a:lstStyle/>
          <a:p>
            <a:r>
              <a:rPr lang="en-US" smtClean="0"/>
              <a:t>Compiled By: Dr. Shiv  Mohan  Verma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lstStyle/>
          <a:p>
            <a:pPr>
              <a:buNone/>
            </a:pPr>
            <a:r>
              <a:rPr lang="en-US" dirty="0" smtClean="0"/>
              <a:t>Stock is a liquid containing the juices of meat, bones or vegetables that have been extracted by long, slow cooking. Stocks are the foundation for many soup recipes, and are a wonderful way to use leftover meats and vegetables.</a:t>
            </a:r>
          </a:p>
          <a:p>
            <a:r>
              <a:rPr lang="en-US" dirty="0" smtClean="0"/>
              <a:t>Flavor, body and clarity are the characteristics of a good stock.</a:t>
            </a:r>
          </a:p>
          <a:p>
            <a:r>
              <a:rPr lang="en-US" dirty="0" smtClean="0"/>
              <a:t>Cooking times for stocks varies.</a:t>
            </a:r>
            <a:endParaRPr lang="en-US" dirty="0"/>
          </a:p>
        </p:txBody>
      </p:sp>
      <p:sp>
        <p:nvSpPr>
          <p:cNvPr id="3" name="Title 2"/>
          <p:cNvSpPr>
            <a:spLocks noGrp="1"/>
          </p:cNvSpPr>
          <p:nvPr>
            <p:ph type="title"/>
          </p:nvPr>
        </p:nvSpPr>
        <p:spPr>
          <a:xfrm>
            <a:off x="457200" y="274638"/>
            <a:ext cx="8229600" cy="334962"/>
          </a:xfrm>
        </p:spPr>
        <p:txBody>
          <a:bodyPr>
            <a:normAutofit fontScale="90000"/>
          </a:bodyPr>
          <a:lstStyle/>
          <a:p>
            <a:endParaRPr lang="en-US" dirty="0"/>
          </a:p>
        </p:txBody>
      </p:sp>
      <p:sp>
        <p:nvSpPr>
          <p:cNvPr id="4" name="Footer Placeholder 3"/>
          <p:cNvSpPr>
            <a:spLocks noGrp="1"/>
          </p:cNvSpPr>
          <p:nvPr>
            <p:ph type="ftr" sz="quarter" idx="11"/>
          </p:nvPr>
        </p:nvSpPr>
        <p:spPr>
          <a:xfrm>
            <a:off x="4380072" y="6407944"/>
            <a:ext cx="3316128" cy="365125"/>
          </a:xfrm>
        </p:spPr>
        <p:txBody>
          <a:bodyPr/>
          <a:lstStyle/>
          <a:p>
            <a:r>
              <a:rPr lang="en-US" dirty="0" smtClean="0"/>
              <a:t>Compiled By: Dr. Shiv  Mohan  Verma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2401"/>
            <a:ext cx="7772400" cy="914400"/>
          </a:xfrm>
        </p:spPr>
        <p:txBody>
          <a:bodyPr>
            <a:normAutofit/>
          </a:bodyPr>
          <a:lstStyle/>
          <a:p>
            <a:pPr algn="l"/>
            <a:r>
              <a:rPr lang="en-US" dirty="0" err="1" smtClean="0"/>
              <a:t>Contd</a:t>
            </a:r>
            <a:r>
              <a:rPr lang="en-US" dirty="0" smtClean="0"/>
              <a:t>…..</a:t>
            </a:r>
            <a:endParaRPr lang="en-US" dirty="0"/>
          </a:p>
        </p:txBody>
      </p:sp>
      <p:sp>
        <p:nvSpPr>
          <p:cNvPr id="7" name="Subtitle 6"/>
          <p:cNvSpPr>
            <a:spLocks noGrp="1"/>
          </p:cNvSpPr>
          <p:nvPr>
            <p:ph type="subTitle" idx="1"/>
          </p:nvPr>
        </p:nvSpPr>
        <p:spPr>
          <a:xfrm>
            <a:off x="685800" y="1447800"/>
            <a:ext cx="7772400" cy="4800600"/>
          </a:xfrm>
        </p:spPr>
        <p:txBody>
          <a:bodyPr>
            <a:normAutofit/>
          </a:bodyPr>
          <a:lstStyle/>
          <a:p>
            <a:pPr algn="l"/>
            <a:r>
              <a:rPr lang="en-US" sz="2000" dirty="0" smtClean="0"/>
              <a:t>A stock is a flavorful liquid made by gently simmering bones or vegetables in a liquid to extract their flavor, aroma, color, body, and nutritive value. When bones, vegetables, flavorings, and aromatic ingredients are combined in the proper ratio and simmered for an adequate amount of time, the stock develops a characteristic that is peculiar to a stock type.</a:t>
            </a:r>
            <a:endParaRPr lang="en-US" sz="2000" dirty="0"/>
          </a:p>
        </p:txBody>
      </p:sp>
      <p:pic>
        <p:nvPicPr>
          <p:cNvPr id="1026" name="Picture 2"/>
          <p:cNvPicPr>
            <a:picLocks noGrp="1" noChangeAspect="1" noChangeArrowheads="1"/>
          </p:cNvPicPr>
          <p:nvPr>
            <p:ph idx="4294967295"/>
          </p:nvPr>
        </p:nvPicPr>
        <p:blipFill>
          <a:blip r:embed="rId2" cstate="print"/>
          <a:srcRect/>
          <a:stretch>
            <a:fillRect/>
          </a:stretch>
        </p:blipFill>
        <p:spPr bwMode="auto">
          <a:xfrm>
            <a:off x="3429000" y="3962400"/>
            <a:ext cx="3446453" cy="1752600"/>
          </a:xfrm>
          <a:prstGeom prst="rect">
            <a:avLst/>
          </a:prstGeom>
          <a:noFill/>
          <a:ln w="9525">
            <a:noFill/>
            <a:miter lim="800000"/>
            <a:headEnd/>
            <a:tailEnd/>
          </a:ln>
          <a:effectLst/>
        </p:spPr>
      </p:pic>
      <p:sp>
        <p:nvSpPr>
          <p:cNvPr id="5" name="Footer Placeholder 4"/>
          <p:cNvSpPr>
            <a:spLocks noGrp="1"/>
          </p:cNvSpPr>
          <p:nvPr>
            <p:ph type="ftr" sz="quarter" idx="11"/>
          </p:nvPr>
        </p:nvSpPr>
        <p:spPr>
          <a:xfrm>
            <a:off x="4380072" y="6407944"/>
            <a:ext cx="2782728" cy="365125"/>
          </a:xfrm>
        </p:spPr>
        <p:txBody>
          <a:bodyPr/>
          <a:lstStyle/>
          <a:p>
            <a:r>
              <a:rPr lang="en-US" smtClean="0"/>
              <a:t>Compiled By: Dr. Shiv  Mohan  Verma</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Bones - </a:t>
            </a:r>
            <a:r>
              <a:rPr lang="en-US" dirty="0" smtClean="0"/>
              <a:t>Bone, Veal, beef, and chicken bones are most commonly used.</a:t>
            </a:r>
          </a:p>
          <a:p>
            <a:r>
              <a:rPr lang="en-US" b="1" dirty="0" smtClean="0"/>
              <a:t>Vegetables - </a:t>
            </a:r>
            <a:r>
              <a:rPr lang="en-US" dirty="0" smtClean="0"/>
              <a:t>Vegetables for a vegetable stock or </a:t>
            </a:r>
            <a:r>
              <a:rPr lang="en-US" i="1" dirty="0" smtClean="0"/>
              <a:t>court bouillon should be prepared according to type. Mushrooms </a:t>
            </a:r>
            <a:r>
              <a:rPr lang="en-US" dirty="0" smtClean="0"/>
              <a:t>should be trimmed and wiped to remove dirt.</a:t>
            </a:r>
          </a:p>
          <a:p>
            <a:r>
              <a:rPr lang="en-US" b="1" dirty="0" smtClean="0"/>
              <a:t>Liquid - </a:t>
            </a:r>
            <a:r>
              <a:rPr lang="en-US" dirty="0" smtClean="0"/>
              <a:t>Water is the most frequently used liquid for making stock.</a:t>
            </a:r>
            <a:endParaRPr lang="en-US" dirty="0"/>
          </a:p>
        </p:txBody>
      </p:sp>
      <p:sp>
        <p:nvSpPr>
          <p:cNvPr id="3" name="Title 2"/>
          <p:cNvSpPr>
            <a:spLocks noGrp="1"/>
          </p:cNvSpPr>
          <p:nvPr>
            <p:ph type="title"/>
          </p:nvPr>
        </p:nvSpPr>
        <p:spPr/>
        <p:txBody>
          <a:bodyPr/>
          <a:lstStyle/>
          <a:p>
            <a:r>
              <a:rPr lang="en-US" dirty="0" smtClean="0"/>
              <a:t>Components of Stock</a:t>
            </a:r>
            <a:endParaRPr lang="en-US" dirty="0"/>
          </a:p>
        </p:txBody>
      </p:sp>
      <p:sp>
        <p:nvSpPr>
          <p:cNvPr id="4" name="Footer Placeholder 3"/>
          <p:cNvSpPr>
            <a:spLocks noGrp="1"/>
          </p:cNvSpPr>
          <p:nvPr>
            <p:ph type="ftr" sz="quarter" idx="11"/>
          </p:nvPr>
        </p:nvSpPr>
        <p:spPr>
          <a:xfrm>
            <a:off x="4380072" y="6407944"/>
            <a:ext cx="2782728" cy="365125"/>
          </a:xfrm>
        </p:spPr>
        <p:txBody>
          <a:bodyPr/>
          <a:lstStyle/>
          <a:p>
            <a:r>
              <a:rPr lang="en-US" smtClean="0"/>
              <a:t>Compiled By: Dr. Shiv  Mohan  Verma</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i="1" dirty="0" err="1" smtClean="0"/>
              <a:t>Mirepoix</a:t>
            </a:r>
            <a:r>
              <a:rPr lang="en-US" b="1" i="1" dirty="0" smtClean="0"/>
              <a:t> - </a:t>
            </a:r>
            <a:r>
              <a:rPr lang="en-US" i="1" dirty="0" smtClean="0"/>
              <a:t>It is a combination of onions, carrots, celery, and </a:t>
            </a:r>
            <a:r>
              <a:rPr lang="en-US" dirty="0" smtClean="0"/>
              <a:t>sometimes other vegetables.</a:t>
            </a:r>
          </a:p>
          <a:p>
            <a:r>
              <a:rPr lang="en-US" b="1" dirty="0" smtClean="0"/>
              <a:t>Herbs and spices - </a:t>
            </a:r>
            <a:r>
              <a:rPr lang="en-US" dirty="0" smtClean="0"/>
              <a:t>The herbs and spices used depend on availability and local  traditions. In classical cuisine, the use of a bouquet </a:t>
            </a:r>
            <a:r>
              <a:rPr lang="en-US" dirty="0" err="1" smtClean="0"/>
              <a:t>garni</a:t>
            </a:r>
            <a:r>
              <a:rPr lang="en-US" dirty="0" smtClean="0"/>
              <a:t> (or bundle of herbs) consisting of parsley, bay leaves, a sprig of thyme and possibly other herbs, is common. This is often wrapped in a cheesecloth "bag" and tied with string to make it easier to remove it once the stock is cooked.</a:t>
            </a:r>
            <a:endParaRPr lang="en-US" dirty="0"/>
          </a:p>
        </p:txBody>
      </p:sp>
      <p:sp>
        <p:nvSpPr>
          <p:cNvPr id="3" name="Title 2"/>
          <p:cNvSpPr>
            <a:spLocks noGrp="1"/>
          </p:cNvSpPr>
          <p:nvPr>
            <p:ph type="title"/>
          </p:nvPr>
        </p:nvSpPr>
        <p:spPr/>
        <p:txBody>
          <a:bodyPr/>
          <a:lstStyle/>
          <a:p>
            <a:r>
              <a:rPr lang="en-US" dirty="0" err="1" smtClean="0"/>
              <a:t>Contd</a:t>
            </a:r>
            <a:r>
              <a:rPr lang="en-US" dirty="0" smtClean="0"/>
              <a:t>…..</a:t>
            </a:r>
            <a:endParaRPr lang="en-US" dirty="0"/>
          </a:p>
        </p:txBody>
      </p:sp>
      <p:sp>
        <p:nvSpPr>
          <p:cNvPr id="4" name="Footer Placeholder 3"/>
          <p:cNvSpPr>
            <a:spLocks noGrp="1"/>
          </p:cNvSpPr>
          <p:nvPr>
            <p:ph type="ftr" sz="quarter" idx="11"/>
          </p:nvPr>
        </p:nvSpPr>
        <p:spPr>
          <a:xfrm>
            <a:off x="4380072" y="6407944"/>
            <a:ext cx="2706528" cy="365125"/>
          </a:xfrm>
        </p:spPr>
        <p:txBody>
          <a:bodyPr/>
          <a:lstStyle/>
          <a:p>
            <a:r>
              <a:rPr lang="en-US" dirty="0" smtClean="0"/>
              <a:t>Compiled By: Dr. Shiv  Mohan  Verma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smtClean="0"/>
              <a:t>White Stock</a:t>
            </a:r>
          </a:p>
          <a:p>
            <a:pPr>
              <a:buNone/>
            </a:pPr>
            <a:r>
              <a:rPr lang="en-US" dirty="0" smtClean="0"/>
              <a:t>   It is made from the meaty bones and trim from veal, beef, poultry, some types of game, and fish. The bones are frequently blanched in order to remove any impurities that might cloud or discolor the finished stock.</a:t>
            </a:r>
          </a:p>
          <a:p>
            <a:r>
              <a:rPr lang="en-US" b="1" dirty="0" smtClean="0"/>
              <a:t>Brown Stock</a:t>
            </a:r>
          </a:p>
          <a:p>
            <a:pPr>
              <a:buNone/>
            </a:pPr>
            <a:r>
              <a:rPr lang="en-US" dirty="0" smtClean="0"/>
              <a:t>   Brown Stock is one of the most commonly called-for stocks in the classic and contemporary repertoire of any kitchen is likely to be brown veal stock (</a:t>
            </a:r>
            <a:r>
              <a:rPr lang="en-US" i="1" dirty="0" smtClean="0"/>
              <a:t>fond de </a:t>
            </a:r>
            <a:r>
              <a:rPr lang="en-US" i="1" dirty="0" err="1" smtClean="0"/>
              <a:t>veau</a:t>
            </a:r>
            <a:r>
              <a:rPr lang="en-US" i="1" dirty="0" smtClean="0"/>
              <a:t> </a:t>
            </a:r>
            <a:r>
              <a:rPr lang="en-US" i="1" dirty="0" err="1" smtClean="0"/>
              <a:t>brun</a:t>
            </a:r>
            <a:r>
              <a:rPr lang="en-US" i="1" dirty="0" smtClean="0"/>
              <a:t>). Brown stocks are prepared by </a:t>
            </a:r>
            <a:r>
              <a:rPr lang="en-US" dirty="0" smtClean="0"/>
              <a:t>first cooking meaty bones and meat trim to a deep brown color, as well as the </a:t>
            </a:r>
            <a:r>
              <a:rPr lang="en-US" dirty="0" err="1" smtClean="0"/>
              <a:t>mirepoix</a:t>
            </a:r>
            <a:r>
              <a:rPr lang="en-US" dirty="0" smtClean="0"/>
              <a:t> and a tomato product, before they are simmered. This changes both the flavor and color of the finished stock</a:t>
            </a:r>
            <a:endParaRPr lang="en-US" dirty="0"/>
          </a:p>
        </p:txBody>
      </p:sp>
      <p:sp>
        <p:nvSpPr>
          <p:cNvPr id="3" name="Title 2"/>
          <p:cNvSpPr>
            <a:spLocks noGrp="1"/>
          </p:cNvSpPr>
          <p:nvPr>
            <p:ph type="title"/>
          </p:nvPr>
        </p:nvSpPr>
        <p:spPr/>
        <p:txBody>
          <a:bodyPr/>
          <a:lstStyle/>
          <a:p>
            <a:r>
              <a:rPr lang="en-US" dirty="0" smtClean="0"/>
              <a:t>TYPES OF STOCKS</a:t>
            </a:r>
            <a:endParaRPr lang="en-US" dirty="0"/>
          </a:p>
        </p:txBody>
      </p:sp>
      <p:sp>
        <p:nvSpPr>
          <p:cNvPr id="4" name="Footer Placeholder 3"/>
          <p:cNvSpPr>
            <a:spLocks noGrp="1"/>
          </p:cNvSpPr>
          <p:nvPr>
            <p:ph type="ftr" sz="quarter" idx="11"/>
          </p:nvPr>
        </p:nvSpPr>
        <p:spPr>
          <a:xfrm>
            <a:off x="4380072" y="6407944"/>
            <a:ext cx="2782728" cy="365125"/>
          </a:xfrm>
        </p:spPr>
        <p:txBody>
          <a:bodyPr/>
          <a:lstStyle/>
          <a:p>
            <a:r>
              <a:rPr lang="en-US" smtClean="0"/>
              <a:t>Compiled By: Dr. Shiv  Mohan  Verma</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b="1" dirty="0" smtClean="0"/>
              <a:t>Broth (or </a:t>
            </a:r>
            <a:r>
              <a:rPr lang="en-US" b="1" i="1" dirty="0" smtClean="0"/>
              <a:t>Bouillon)</a:t>
            </a:r>
          </a:p>
          <a:p>
            <a:r>
              <a:rPr lang="en-US" dirty="0" smtClean="0"/>
              <a:t>Broth shares many similarities with stocks. They are prepared in essentially the same fashion. Meaty bones (or in some cases, the entire cut of meat, bird or fish) are simmered in water along with a variety of vegetables and other aromatic ingredients. Many meatless dishes are prepared with a vegetable broth.</a:t>
            </a:r>
          </a:p>
          <a:p>
            <a:r>
              <a:rPr lang="en-US" b="1" dirty="0" smtClean="0"/>
              <a:t>Fumet (or Essence)</a:t>
            </a:r>
          </a:p>
          <a:p>
            <a:pPr>
              <a:buNone/>
            </a:pPr>
            <a:r>
              <a:rPr lang="en-US" dirty="0" smtClean="0"/>
              <a:t>  The most common fumet is one prepared by sweating fish</a:t>
            </a:r>
          </a:p>
          <a:p>
            <a:pPr>
              <a:buNone/>
            </a:pPr>
            <a:r>
              <a:rPr lang="en-US" dirty="0" smtClean="0"/>
              <a:t>   bones along with vegetables such as leeks, mushrooms and celery, then simmering these ingredients in water, perhaps with the addition of a dry white wine. The end result is generally not as clear as a stock, but it is highly flavored. Fumets and essences can be prepared from such ingredients as wild mushrooms, tomato, celery</a:t>
            </a:r>
          </a:p>
          <a:p>
            <a:pPr>
              <a:buNone/>
            </a:pPr>
            <a:r>
              <a:rPr lang="en-US" dirty="0" smtClean="0"/>
              <a:t>   or celery root, ginger and so forth.</a:t>
            </a:r>
            <a:endParaRPr lang="en-US" dirty="0"/>
          </a:p>
        </p:txBody>
      </p:sp>
      <p:sp>
        <p:nvSpPr>
          <p:cNvPr id="3" name="Title 2"/>
          <p:cNvSpPr>
            <a:spLocks noGrp="1"/>
          </p:cNvSpPr>
          <p:nvPr>
            <p:ph type="title"/>
          </p:nvPr>
        </p:nvSpPr>
        <p:spPr/>
        <p:txBody>
          <a:bodyPr/>
          <a:lstStyle/>
          <a:p>
            <a:r>
              <a:rPr lang="en-US" dirty="0" err="1" smtClean="0"/>
              <a:t>Contd</a:t>
            </a:r>
            <a:r>
              <a:rPr lang="en-US" dirty="0" smtClean="0"/>
              <a:t>…..</a:t>
            </a:r>
            <a:endParaRPr lang="en-US" dirty="0"/>
          </a:p>
        </p:txBody>
      </p:sp>
      <p:sp>
        <p:nvSpPr>
          <p:cNvPr id="4" name="Footer Placeholder 3"/>
          <p:cNvSpPr>
            <a:spLocks noGrp="1"/>
          </p:cNvSpPr>
          <p:nvPr>
            <p:ph type="ftr" sz="quarter" idx="11"/>
          </p:nvPr>
        </p:nvSpPr>
        <p:spPr>
          <a:xfrm>
            <a:off x="4380072" y="6407944"/>
            <a:ext cx="3011328" cy="365125"/>
          </a:xfrm>
        </p:spPr>
        <p:txBody>
          <a:bodyPr/>
          <a:lstStyle/>
          <a:p>
            <a:r>
              <a:rPr lang="en-US" dirty="0" smtClean="0"/>
              <a:t>Compiled By: Dr. Shiv  Mohan  Verma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Chicken Stock</a:t>
            </a:r>
          </a:p>
          <a:p>
            <a:pPr>
              <a:buNone/>
            </a:pPr>
            <a:r>
              <a:rPr lang="en-US" dirty="0" smtClean="0"/>
              <a:t>  Chicken stock should be cooked for 4–5 hours. Veal stock should be cooked anywhere from 8 hours to overnight.</a:t>
            </a:r>
          </a:p>
          <a:p>
            <a:r>
              <a:rPr lang="en-US" b="1" dirty="0" smtClean="0"/>
              <a:t>Fish Stock</a:t>
            </a:r>
          </a:p>
          <a:p>
            <a:pPr>
              <a:buNone/>
            </a:pPr>
            <a:r>
              <a:rPr lang="en-US" dirty="0" smtClean="0"/>
              <a:t>  Fish stock is made with fish bones and finely chopped </a:t>
            </a:r>
            <a:r>
              <a:rPr lang="en-US" i="1" dirty="0" err="1" smtClean="0"/>
              <a:t>mirepoix</a:t>
            </a:r>
            <a:r>
              <a:rPr lang="en-US" i="1" dirty="0" smtClean="0"/>
              <a:t>. Fish stock should be cooked for 30–45 minutes—cooking </a:t>
            </a:r>
            <a:r>
              <a:rPr lang="en-US" dirty="0" smtClean="0"/>
              <a:t>any longer spoils the </a:t>
            </a:r>
            <a:r>
              <a:rPr lang="en-US" dirty="0" err="1" smtClean="0"/>
              <a:t>flavour</a:t>
            </a:r>
            <a:r>
              <a:rPr lang="en-US" dirty="0" smtClean="0"/>
              <a:t>.</a:t>
            </a:r>
            <a:endParaRPr lang="en-US" dirty="0"/>
          </a:p>
        </p:txBody>
      </p:sp>
      <p:sp>
        <p:nvSpPr>
          <p:cNvPr id="3" name="Title 2"/>
          <p:cNvSpPr>
            <a:spLocks noGrp="1"/>
          </p:cNvSpPr>
          <p:nvPr>
            <p:ph type="title"/>
          </p:nvPr>
        </p:nvSpPr>
        <p:spPr/>
        <p:txBody>
          <a:bodyPr/>
          <a:lstStyle/>
          <a:p>
            <a:r>
              <a:rPr lang="en-US" dirty="0" err="1" smtClean="0"/>
              <a:t>Contd</a:t>
            </a:r>
            <a:r>
              <a:rPr lang="en-US" dirty="0" smtClean="0"/>
              <a:t>…..</a:t>
            </a:r>
            <a:endParaRPr lang="en-US" dirty="0"/>
          </a:p>
        </p:txBody>
      </p:sp>
      <p:sp>
        <p:nvSpPr>
          <p:cNvPr id="4" name="Footer Placeholder 3"/>
          <p:cNvSpPr>
            <a:spLocks noGrp="1"/>
          </p:cNvSpPr>
          <p:nvPr>
            <p:ph type="ftr" sz="quarter" idx="11"/>
          </p:nvPr>
        </p:nvSpPr>
        <p:spPr>
          <a:xfrm>
            <a:off x="4380072" y="6407944"/>
            <a:ext cx="2858928" cy="365125"/>
          </a:xfrm>
        </p:spPr>
        <p:txBody>
          <a:bodyPr/>
          <a:lstStyle/>
          <a:p>
            <a:r>
              <a:rPr lang="en-US" dirty="0" smtClean="0"/>
              <a:t>Compiled By: Dr. Shiv  Mohan  Verma</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base for sauces and soups</a:t>
            </a:r>
          </a:p>
          <a:p>
            <a:r>
              <a:rPr lang="en-US" dirty="0" smtClean="0"/>
              <a:t>as base for stews and braises</a:t>
            </a:r>
          </a:p>
          <a:p>
            <a:r>
              <a:rPr lang="en-US" dirty="0" smtClean="0"/>
              <a:t>as a cooking medium for vegetables and grains</a:t>
            </a:r>
            <a:endParaRPr lang="en-US" dirty="0"/>
          </a:p>
        </p:txBody>
      </p:sp>
      <p:sp>
        <p:nvSpPr>
          <p:cNvPr id="3" name="Title 2"/>
          <p:cNvSpPr>
            <a:spLocks noGrp="1"/>
          </p:cNvSpPr>
          <p:nvPr>
            <p:ph type="title"/>
          </p:nvPr>
        </p:nvSpPr>
        <p:spPr/>
        <p:txBody>
          <a:bodyPr/>
          <a:lstStyle/>
          <a:p>
            <a:r>
              <a:rPr lang="en-US" dirty="0" smtClean="0"/>
              <a:t>USES OF STOCK</a:t>
            </a:r>
            <a:endParaRPr lang="en-US" dirty="0"/>
          </a:p>
        </p:txBody>
      </p:sp>
      <p:sp>
        <p:nvSpPr>
          <p:cNvPr id="4" name="Footer Placeholder 3"/>
          <p:cNvSpPr>
            <a:spLocks noGrp="1"/>
          </p:cNvSpPr>
          <p:nvPr>
            <p:ph type="ftr" sz="quarter" idx="11"/>
          </p:nvPr>
        </p:nvSpPr>
        <p:spPr>
          <a:xfrm>
            <a:off x="4380072" y="6407944"/>
            <a:ext cx="2935128" cy="365125"/>
          </a:xfrm>
        </p:spPr>
        <p:txBody>
          <a:bodyPr/>
          <a:lstStyle/>
          <a:p>
            <a:r>
              <a:rPr lang="en-US" dirty="0" smtClean="0"/>
              <a:t>Compiled By: Dr. Shiv  Mohan  Verma</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TotalTime>
  <Words>870</Words>
  <Application>Microsoft Office PowerPoint</Application>
  <PresentationFormat>On-screen Show (4:3)</PresentationFormat>
  <Paragraphs>53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Stock</vt:lpstr>
      <vt:lpstr>Slide 2</vt:lpstr>
      <vt:lpstr>Contd…..</vt:lpstr>
      <vt:lpstr>Components of Stock</vt:lpstr>
      <vt:lpstr>Contd…..</vt:lpstr>
      <vt:lpstr>TYPES OF STOCKS</vt:lpstr>
      <vt:lpstr>Contd…..</vt:lpstr>
      <vt:lpstr>Contd…..</vt:lpstr>
      <vt:lpstr>USES OF STOCK</vt:lpstr>
      <vt:lpstr>BASIC PREPARATION METHOD</vt:lpstr>
      <vt:lpstr>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Stock</dc:title>
  <dc:creator>USER</dc:creator>
  <cp:lastModifiedBy>shiv mohan</cp:lastModifiedBy>
  <cp:revision>5</cp:revision>
  <dcterms:created xsi:type="dcterms:W3CDTF">2006-08-16T00:00:00Z</dcterms:created>
  <dcterms:modified xsi:type="dcterms:W3CDTF">2016-04-02T06:13:11Z</dcterms:modified>
</cp:coreProperties>
</file>