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56" r:id="rId3"/>
    <p:sldId id="258" r:id="rId4"/>
    <p:sldId id="259"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8" d="100"/>
          <a:sy n="68" d="100"/>
        </p:scale>
        <p:origin x="-1446"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9039E5-A464-4087-A49A-66736E31A1AD}" type="datetimeFigureOut">
              <a:rPr lang="en-US" smtClean="0"/>
              <a:t>4/2/2016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6D4E7-134D-4304-B996-C4BAE2652C3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5EDC90-8C3C-438E-A8C9-23D97989B95B}" type="datetime1">
              <a:rPr lang="en-US" smtClean="0"/>
              <a:t>4/2/2016</a:t>
            </a:fld>
            <a:endParaRPr lang="en-US"/>
          </a:p>
        </p:txBody>
      </p:sp>
      <p:sp>
        <p:nvSpPr>
          <p:cNvPr id="5" name="Footer Placeholder 4"/>
          <p:cNvSpPr>
            <a:spLocks noGrp="1"/>
          </p:cNvSpPr>
          <p:nvPr>
            <p:ph type="ftr" sz="quarter" idx="11"/>
          </p:nvPr>
        </p:nvSpPr>
        <p:spPr/>
        <p:txBody>
          <a:bodyPr/>
          <a:lstStyle/>
          <a:p>
            <a:r>
              <a:rPr lang="en-US" smtClean="0"/>
              <a:t>Compiled By: Mr. Sunil Panwar</a:t>
            </a:r>
            <a:endParaRPr lang="en-US"/>
          </a:p>
        </p:txBody>
      </p:sp>
      <p:sp>
        <p:nvSpPr>
          <p:cNvPr id="6" name="Slide Number Placeholder 5"/>
          <p:cNvSpPr>
            <a:spLocks noGrp="1"/>
          </p:cNvSpPr>
          <p:nvPr>
            <p:ph type="sldNum" sz="quarter" idx="12"/>
          </p:nvPr>
        </p:nvSpPr>
        <p:spPr/>
        <p:txBody>
          <a:bodyPr/>
          <a:lstStyle/>
          <a:p>
            <a:fld id="{6E451FFD-4469-4640-B424-C9605B5EA15C}" type="slidenum">
              <a:rPr lang="en-US" smtClean="0"/>
              <a:pPr/>
              <a:t>‹#›</a:t>
            </a:fld>
            <a:endParaRPr lang="en-US"/>
          </a:p>
        </p:txBody>
      </p:sp>
    </p:spTree>
    <p:extLst>
      <p:ext uri="{BB962C8B-B14F-4D97-AF65-F5344CB8AC3E}">
        <p14:creationId xmlns:p14="http://schemas.microsoft.com/office/powerpoint/2010/main" xmlns="" val="1153304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F97FF-EA2E-41B6-8E8F-09151D5030F2}" type="datetime1">
              <a:rPr lang="en-US" smtClean="0"/>
              <a:t>4/2/2016</a:t>
            </a:fld>
            <a:endParaRPr lang="en-US"/>
          </a:p>
        </p:txBody>
      </p:sp>
      <p:sp>
        <p:nvSpPr>
          <p:cNvPr id="5" name="Footer Placeholder 4"/>
          <p:cNvSpPr>
            <a:spLocks noGrp="1"/>
          </p:cNvSpPr>
          <p:nvPr>
            <p:ph type="ftr" sz="quarter" idx="11"/>
          </p:nvPr>
        </p:nvSpPr>
        <p:spPr/>
        <p:txBody>
          <a:bodyPr/>
          <a:lstStyle/>
          <a:p>
            <a:r>
              <a:rPr lang="en-US" smtClean="0"/>
              <a:t>Compiled By: Mr. Sunil Panwar</a:t>
            </a:r>
            <a:endParaRPr lang="en-US"/>
          </a:p>
        </p:txBody>
      </p:sp>
      <p:sp>
        <p:nvSpPr>
          <p:cNvPr id="6" name="Slide Number Placeholder 5"/>
          <p:cNvSpPr>
            <a:spLocks noGrp="1"/>
          </p:cNvSpPr>
          <p:nvPr>
            <p:ph type="sldNum" sz="quarter" idx="12"/>
          </p:nvPr>
        </p:nvSpPr>
        <p:spPr/>
        <p:txBody>
          <a:bodyPr/>
          <a:lstStyle/>
          <a:p>
            <a:fld id="{6E451FFD-4469-4640-B424-C9605B5EA15C}" type="slidenum">
              <a:rPr lang="en-US" smtClean="0"/>
              <a:pPr/>
              <a:t>‹#›</a:t>
            </a:fld>
            <a:endParaRPr lang="en-US"/>
          </a:p>
        </p:txBody>
      </p:sp>
    </p:spTree>
    <p:extLst>
      <p:ext uri="{BB962C8B-B14F-4D97-AF65-F5344CB8AC3E}">
        <p14:creationId xmlns:p14="http://schemas.microsoft.com/office/powerpoint/2010/main" xmlns="" val="3901509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3BD91B-91B9-4655-A8B4-6FE16727F679}" type="datetime1">
              <a:rPr lang="en-US" smtClean="0"/>
              <a:t>4/2/2016</a:t>
            </a:fld>
            <a:endParaRPr lang="en-US"/>
          </a:p>
        </p:txBody>
      </p:sp>
      <p:sp>
        <p:nvSpPr>
          <p:cNvPr id="5" name="Footer Placeholder 4"/>
          <p:cNvSpPr>
            <a:spLocks noGrp="1"/>
          </p:cNvSpPr>
          <p:nvPr>
            <p:ph type="ftr" sz="quarter" idx="11"/>
          </p:nvPr>
        </p:nvSpPr>
        <p:spPr/>
        <p:txBody>
          <a:bodyPr/>
          <a:lstStyle/>
          <a:p>
            <a:r>
              <a:rPr lang="en-US" smtClean="0"/>
              <a:t>Compiled By: Mr. Sunil Panwar</a:t>
            </a:r>
            <a:endParaRPr lang="en-US"/>
          </a:p>
        </p:txBody>
      </p:sp>
      <p:sp>
        <p:nvSpPr>
          <p:cNvPr id="6" name="Slide Number Placeholder 5"/>
          <p:cNvSpPr>
            <a:spLocks noGrp="1"/>
          </p:cNvSpPr>
          <p:nvPr>
            <p:ph type="sldNum" sz="quarter" idx="12"/>
          </p:nvPr>
        </p:nvSpPr>
        <p:spPr/>
        <p:txBody>
          <a:bodyPr/>
          <a:lstStyle/>
          <a:p>
            <a:fld id="{6E451FFD-4469-4640-B424-C9605B5EA15C}" type="slidenum">
              <a:rPr lang="en-US" smtClean="0"/>
              <a:pPr/>
              <a:t>‹#›</a:t>
            </a:fld>
            <a:endParaRPr lang="en-US"/>
          </a:p>
        </p:txBody>
      </p:sp>
    </p:spTree>
    <p:extLst>
      <p:ext uri="{BB962C8B-B14F-4D97-AF65-F5344CB8AC3E}">
        <p14:creationId xmlns:p14="http://schemas.microsoft.com/office/powerpoint/2010/main" xmlns="" val="1634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59E9CD-A76A-47F2-96DF-73BDA90DE234}" type="datetime1">
              <a:rPr lang="en-US" smtClean="0"/>
              <a:t>4/2/2016</a:t>
            </a:fld>
            <a:endParaRPr lang="en-US"/>
          </a:p>
        </p:txBody>
      </p:sp>
      <p:sp>
        <p:nvSpPr>
          <p:cNvPr id="5" name="Footer Placeholder 4"/>
          <p:cNvSpPr>
            <a:spLocks noGrp="1"/>
          </p:cNvSpPr>
          <p:nvPr>
            <p:ph type="ftr" sz="quarter" idx="11"/>
          </p:nvPr>
        </p:nvSpPr>
        <p:spPr/>
        <p:txBody>
          <a:bodyPr/>
          <a:lstStyle/>
          <a:p>
            <a:r>
              <a:rPr lang="en-US" smtClean="0"/>
              <a:t>Compiled By: Mr. Sunil Panwar</a:t>
            </a:r>
            <a:endParaRPr lang="en-US"/>
          </a:p>
        </p:txBody>
      </p:sp>
      <p:sp>
        <p:nvSpPr>
          <p:cNvPr id="6" name="Slide Number Placeholder 5"/>
          <p:cNvSpPr>
            <a:spLocks noGrp="1"/>
          </p:cNvSpPr>
          <p:nvPr>
            <p:ph type="sldNum" sz="quarter" idx="12"/>
          </p:nvPr>
        </p:nvSpPr>
        <p:spPr/>
        <p:txBody>
          <a:bodyPr/>
          <a:lstStyle/>
          <a:p>
            <a:fld id="{6E451FFD-4469-4640-B424-C9605B5EA15C}" type="slidenum">
              <a:rPr lang="en-US" smtClean="0"/>
              <a:pPr/>
              <a:t>‹#›</a:t>
            </a:fld>
            <a:endParaRPr lang="en-US"/>
          </a:p>
        </p:txBody>
      </p:sp>
    </p:spTree>
    <p:extLst>
      <p:ext uri="{BB962C8B-B14F-4D97-AF65-F5344CB8AC3E}">
        <p14:creationId xmlns:p14="http://schemas.microsoft.com/office/powerpoint/2010/main" xmlns="" val="209684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E722C-8CCC-429F-B8E6-FAD0153673B2}" type="datetime1">
              <a:rPr lang="en-US" smtClean="0"/>
              <a:t>4/2/2016</a:t>
            </a:fld>
            <a:endParaRPr lang="en-US"/>
          </a:p>
        </p:txBody>
      </p:sp>
      <p:sp>
        <p:nvSpPr>
          <p:cNvPr id="5" name="Footer Placeholder 4"/>
          <p:cNvSpPr>
            <a:spLocks noGrp="1"/>
          </p:cNvSpPr>
          <p:nvPr>
            <p:ph type="ftr" sz="quarter" idx="11"/>
          </p:nvPr>
        </p:nvSpPr>
        <p:spPr/>
        <p:txBody>
          <a:bodyPr/>
          <a:lstStyle/>
          <a:p>
            <a:r>
              <a:rPr lang="en-US" smtClean="0"/>
              <a:t>Compiled By: Mr. Sunil Panwar</a:t>
            </a:r>
            <a:endParaRPr lang="en-US"/>
          </a:p>
        </p:txBody>
      </p:sp>
      <p:sp>
        <p:nvSpPr>
          <p:cNvPr id="6" name="Slide Number Placeholder 5"/>
          <p:cNvSpPr>
            <a:spLocks noGrp="1"/>
          </p:cNvSpPr>
          <p:nvPr>
            <p:ph type="sldNum" sz="quarter" idx="12"/>
          </p:nvPr>
        </p:nvSpPr>
        <p:spPr/>
        <p:txBody>
          <a:bodyPr/>
          <a:lstStyle/>
          <a:p>
            <a:fld id="{6E451FFD-4469-4640-B424-C9605B5EA15C}" type="slidenum">
              <a:rPr lang="en-US" smtClean="0"/>
              <a:pPr/>
              <a:t>‹#›</a:t>
            </a:fld>
            <a:endParaRPr lang="en-US"/>
          </a:p>
        </p:txBody>
      </p:sp>
    </p:spTree>
    <p:extLst>
      <p:ext uri="{BB962C8B-B14F-4D97-AF65-F5344CB8AC3E}">
        <p14:creationId xmlns:p14="http://schemas.microsoft.com/office/powerpoint/2010/main" xmlns="" val="1216671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571D06-0A32-48B8-A168-01A67C3B2AB2}" type="datetime1">
              <a:rPr lang="en-US" smtClean="0"/>
              <a:t>4/2/2016</a:t>
            </a:fld>
            <a:endParaRPr lang="en-US"/>
          </a:p>
        </p:txBody>
      </p:sp>
      <p:sp>
        <p:nvSpPr>
          <p:cNvPr id="6" name="Footer Placeholder 5"/>
          <p:cNvSpPr>
            <a:spLocks noGrp="1"/>
          </p:cNvSpPr>
          <p:nvPr>
            <p:ph type="ftr" sz="quarter" idx="11"/>
          </p:nvPr>
        </p:nvSpPr>
        <p:spPr/>
        <p:txBody>
          <a:bodyPr/>
          <a:lstStyle/>
          <a:p>
            <a:r>
              <a:rPr lang="en-US" smtClean="0"/>
              <a:t>Compiled By: Mr. Sunil Panwar</a:t>
            </a:r>
            <a:endParaRPr lang="en-US"/>
          </a:p>
        </p:txBody>
      </p:sp>
      <p:sp>
        <p:nvSpPr>
          <p:cNvPr id="7" name="Slide Number Placeholder 6"/>
          <p:cNvSpPr>
            <a:spLocks noGrp="1"/>
          </p:cNvSpPr>
          <p:nvPr>
            <p:ph type="sldNum" sz="quarter" idx="12"/>
          </p:nvPr>
        </p:nvSpPr>
        <p:spPr/>
        <p:txBody>
          <a:bodyPr/>
          <a:lstStyle/>
          <a:p>
            <a:fld id="{6E451FFD-4469-4640-B424-C9605B5EA15C}" type="slidenum">
              <a:rPr lang="en-US" smtClean="0"/>
              <a:pPr/>
              <a:t>‹#›</a:t>
            </a:fld>
            <a:endParaRPr lang="en-US"/>
          </a:p>
        </p:txBody>
      </p:sp>
    </p:spTree>
    <p:extLst>
      <p:ext uri="{BB962C8B-B14F-4D97-AF65-F5344CB8AC3E}">
        <p14:creationId xmlns:p14="http://schemas.microsoft.com/office/powerpoint/2010/main" xmlns="" val="1239029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8CAF98-AF1C-48E9-BEAB-9E00FEBAE6ED}" type="datetime1">
              <a:rPr lang="en-US" smtClean="0"/>
              <a:t>4/2/2016</a:t>
            </a:fld>
            <a:endParaRPr lang="en-US"/>
          </a:p>
        </p:txBody>
      </p:sp>
      <p:sp>
        <p:nvSpPr>
          <p:cNvPr id="8" name="Footer Placeholder 7"/>
          <p:cNvSpPr>
            <a:spLocks noGrp="1"/>
          </p:cNvSpPr>
          <p:nvPr>
            <p:ph type="ftr" sz="quarter" idx="11"/>
          </p:nvPr>
        </p:nvSpPr>
        <p:spPr/>
        <p:txBody>
          <a:bodyPr/>
          <a:lstStyle/>
          <a:p>
            <a:r>
              <a:rPr lang="en-US" smtClean="0"/>
              <a:t>Compiled By: Mr. Sunil Panwar</a:t>
            </a:r>
            <a:endParaRPr lang="en-US"/>
          </a:p>
        </p:txBody>
      </p:sp>
      <p:sp>
        <p:nvSpPr>
          <p:cNvPr id="9" name="Slide Number Placeholder 8"/>
          <p:cNvSpPr>
            <a:spLocks noGrp="1"/>
          </p:cNvSpPr>
          <p:nvPr>
            <p:ph type="sldNum" sz="quarter" idx="12"/>
          </p:nvPr>
        </p:nvSpPr>
        <p:spPr/>
        <p:txBody>
          <a:bodyPr/>
          <a:lstStyle/>
          <a:p>
            <a:fld id="{6E451FFD-4469-4640-B424-C9605B5EA15C}" type="slidenum">
              <a:rPr lang="en-US" smtClean="0"/>
              <a:pPr/>
              <a:t>‹#›</a:t>
            </a:fld>
            <a:endParaRPr lang="en-US"/>
          </a:p>
        </p:txBody>
      </p:sp>
    </p:spTree>
    <p:extLst>
      <p:ext uri="{BB962C8B-B14F-4D97-AF65-F5344CB8AC3E}">
        <p14:creationId xmlns:p14="http://schemas.microsoft.com/office/powerpoint/2010/main" xmlns="" val="701757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7DBDBF-68D1-451E-8EED-48951DDEAC4C}" type="datetime1">
              <a:rPr lang="en-US" smtClean="0"/>
              <a:t>4/2/2016</a:t>
            </a:fld>
            <a:endParaRPr lang="en-US"/>
          </a:p>
        </p:txBody>
      </p:sp>
      <p:sp>
        <p:nvSpPr>
          <p:cNvPr id="4" name="Footer Placeholder 3"/>
          <p:cNvSpPr>
            <a:spLocks noGrp="1"/>
          </p:cNvSpPr>
          <p:nvPr>
            <p:ph type="ftr" sz="quarter" idx="11"/>
          </p:nvPr>
        </p:nvSpPr>
        <p:spPr/>
        <p:txBody>
          <a:bodyPr/>
          <a:lstStyle/>
          <a:p>
            <a:r>
              <a:rPr lang="en-US" smtClean="0"/>
              <a:t>Compiled By: Mr. Sunil Panwar</a:t>
            </a:r>
            <a:endParaRPr lang="en-US"/>
          </a:p>
        </p:txBody>
      </p:sp>
      <p:sp>
        <p:nvSpPr>
          <p:cNvPr id="5" name="Slide Number Placeholder 4"/>
          <p:cNvSpPr>
            <a:spLocks noGrp="1"/>
          </p:cNvSpPr>
          <p:nvPr>
            <p:ph type="sldNum" sz="quarter" idx="12"/>
          </p:nvPr>
        </p:nvSpPr>
        <p:spPr/>
        <p:txBody>
          <a:bodyPr/>
          <a:lstStyle/>
          <a:p>
            <a:fld id="{6E451FFD-4469-4640-B424-C9605B5EA15C}" type="slidenum">
              <a:rPr lang="en-US" smtClean="0"/>
              <a:pPr/>
              <a:t>‹#›</a:t>
            </a:fld>
            <a:endParaRPr lang="en-US"/>
          </a:p>
        </p:txBody>
      </p:sp>
    </p:spTree>
    <p:extLst>
      <p:ext uri="{BB962C8B-B14F-4D97-AF65-F5344CB8AC3E}">
        <p14:creationId xmlns:p14="http://schemas.microsoft.com/office/powerpoint/2010/main" xmlns="" val="94248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F2EBB6-004B-4632-9B36-B6F3C3FFEC85}" type="datetime1">
              <a:rPr lang="en-US" smtClean="0"/>
              <a:t>4/2/2016</a:t>
            </a:fld>
            <a:endParaRPr lang="en-US"/>
          </a:p>
        </p:txBody>
      </p:sp>
      <p:sp>
        <p:nvSpPr>
          <p:cNvPr id="3" name="Footer Placeholder 2"/>
          <p:cNvSpPr>
            <a:spLocks noGrp="1"/>
          </p:cNvSpPr>
          <p:nvPr>
            <p:ph type="ftr" sz="quarter" idx="11"/>
          </p:nvPr>
        </p:nvSpPr>
        <p:spPr/>
        <p:txBody>
          <a:bodyPr/>
          <a:lstStyle/>
          <a:p>
            <a:r>
              <a:rPr lang="en-US" smtClean="0"/>
              <a:t>Compiled By: Mr. Sunil Panwar</a:t>
            </a:r>
            <a:endParaRPr lang="en-US"/>
          </a:p>
        </p:txBody>
      </p:sp>
      <p:sp>
        <p:nvSpPr>
          <p:cNvPr id="4" name="Slide Number Placeholder 3"/>
          <p:cNvSpPr>
            <a:spLocks noGrp="1"/>
          </p:cNvSpPr>
          <p:nvPr>
            <p:ph type="sldNum" sz="quarter" idx="12"/>
          </p:nvPr>
        </p:nvSpPr>
        <p:spPr/>
        <p:txBody>
          <a:bodyPr/>
          <a:lstStyle/>
          <a:p>
            <a:fld id="{6E451FFD-4469-4640-B424-C9605B5EA15C}" type="slidenum">
              <a:rPr lang="en-US" smtClean="0"/>
              <a:pPr/>
              <a:t>‹#›</a:t>
            </a:fld>
            <a:endParaRPr lang="en-US"/>
          </a:p>
        </p:txBody>
      </p:sp>
    </p:spTree>
    <p:extLst>
      <p:ext uri="{BB962C8B-B14F-4D97-AF65-F5344CB8AC3E}">
        <p14:creationId xmlns:p14="http://schemas.microsoft.com/office/powerpoint/2010/main" xmlns="" val="151761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62C99-BEF2-4C8E-9524-18044D457DC1}" type="datetime1">
              <a:rPr lang="en-US" smtClean="0"/>
              <a:t>4/2/2016</a:t>
            </a:fld>
            <a:endParaRPr lang="en-US"/>
          </a:p>
        </p:txBody>
      </p:sp>
      <p:sp>
        <p:nvSpPr>
          <p:cNvPr id="6" name="Footer Placeholder 5"/>
          <p:cNvSpPr>
            <a:spLocks noGrp="1"/>
          </p:cNvSpPr>
          <p:nvPr>
            <p:ph type="ftr" sz="quarter" idx="11"/>
          </p:nvPr>
        </p:nvSpPr>
        <p:spPr/>
        <p:txBody>
          <a:bodyPr/>
          <a:lstStyle/>
          <a:p>
            <a:r>
              <a:rPr lang="en-US" smtClean="0"/>
              <a:t>Compiled By: Mr. Sunil Panwar</a:t>
            </a:r>
            <a:endParaRPr lang="en-US"/>
          </a:p>
        </p:txBody>
      </p:sp>
      <p:sp>
        <p:nvSpPr>
          <p:cNvPr id="7" name="Slide Number Placeholder 6"/>
          <p:cNvSpPr>
            <a:spLocks noGrp="1"/>
          </p:cNvSpPr>
          <p:nvPr>
            <p:ph type="sldNum" sz="quarter" idx="12"/>
          </p:nvPr>
        </p:nvSpPr>
        <p:spPr/>
        <p:txBody>
          <a:bodyPr/>
          <a:lstStyle/>
          <a:p>
            <a:fld id="{6E451FFD-4469-4640-B424-C9605B5EA15C}" type="slidenum">
              <a:rPr lang="en-US" smtClean="0"/>
              <a:pPr/>
              <a:t>‹#›</a:t>
            </a:fld>
            <a:endParaRPr lang="en-US"/>
          </a:p>
        </p:txBody>
      </p:sp>
    </p:spTree>
    <p:extLst>
      <p:ext uri="{BB962C8B-B14F-4D97-AF65-F5344CB8AC3E}">
        <p14:creationId xmlns:p14="http://schemas.microsoft.com/office/powerpoint/2010/main" xmlns="" val="1595503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009503-A85A-4444-874C-3F3715B47A15}" type="datetime1">
              <a:rPr lang="en-US" smtClean="0"/>
              <a:t>4/2/2016</a:t>
            </a:fld>
            <a:endParaRPr lang="en-US"/>
          </a:p>
        </p:txBody>
      </p:sp>
      <p:sp>
        <p:nvSpPr>
          <p:cNvPr id="6" name="Footer Placeholder 5"/>
          <p:cNvSpPr>
            <a:spLocks noGrp="1"/>
          </p:cNvSpPr>
          <p:nvPr>
            <p:ph type="ftr" sz="quarter" idx="11"/>
          </p:nvPr>
        </p:nvSpPr>
        <p:spPr/>
        <p:txBody>
          <a:bodyPr/>
          <a:lstStyle/>
          <a:p>
            <a:r>
              <a:rPr lang="en-US" smtClean="0"/>
              <a:t>Compiled By: Mr. Sunil Panwar</a:t>
            </a:r>
            <a:endParaRPr lang="en-US"/>
          </a:p>
        </p:txBody>
      </p:sp>
      <p:sp>
        <p:nvSpPr>
          <p:cNvPr id="7" name="Slide Number Placeholder 6"/>
          <p:cNvSpPr>
            <a:spLocks noGrp="1"/>
          </p:cNvSpPr>
          <p:nvPr>
            <p:ph type="sldNum" sz="quarter" idx="12"/>
          </p:nvPr>
        </p:nvSpPr>
        <p:spPr/>
        <p:txBody>
          <a:bodyPr/>
          <a:lstStyle/>
          <a:p>
            <a:fld id="{6E451FFD-4469-4640-B424-C9605B5EA15C}" type="slidenum">
              <a:rPr lang="en-US" smtClean="0"/>
              <a:pPr/>
              <a:t>‹#›</a:t>
            </a:fld>
            <a:endParaRPr lang="en-US"/>
          </a:p>
        </p:txBody>
      </p:sp>
    </p:spTree>
    <p:extLst>
      <p:ext uri="{BB962C8B-B14F-4D97-AF65-F5344CB8AC3E}">
        <p14:creationId xmlns:p14="http://schemas.microsoft.com/office/powerpoint/2010/main" xmlns="" val="2835898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55012-8D84-4992-BB54-07F4040B3EDF}" type="datetime1">
              <a:rPr lang="en-US" smtClean="0"/>
              <a:t>4/2/2016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Compiled By: Mr. Sunil Panwar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51FFD-4469-4640-B424-C9605B5EA15C}" type="slidenum">
              <a:rPr lang="en-US" smtClean="0"/>
              <a:pPr/>
              <a:t>‹#›</a:t>
            </a:fld>
            <a:endParaRPr lang="en-US"/>
          </a:p>
        </p:txBody>
      </p:sp>
    </p:spTree>
    <p:extLst>
      <p:ext uri="{BB962C8B-B14F-4D97-AF65-F5344CB8AC3E}">
        <p14:creationId xmlns:p14="http://schemas.microsoft.com/office/powerpoint/2010/main" xmlns="" val="3829862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46138"/>
            <a:ext cx="8229600" cy="1143000"/>
          </a:xfrm>
        </p:spPr>
        <p:txBody>
          <a:bodyPr/>
          <a:lstStyle/>
          <a:p>
            <a:r>
              <a:rPr lang="en-US" b="1" dirty="0" smtClean="0"/>
              <a:t>Define</a:t>
            </a:r>
            <a:r>
              <a:rPr lang="en-US" dirty="0" smtClean="0"/>
              <a:t> the term ‘</a:t>
            </a:r>
            <a:r>
              <a:rPr lang="en-US" b="1" i="1" dirty="0" smtClean="0"/>
              <a:t>Catering’</a:t>
            </a:r>
            <a:endParaRPr lang="en-US" b="1" i="1" dirty="0"/>
          </a:p>
        </p:txBody>
      </p:sp>
      <p:sp>
        <p:nvSpPr>
          <p:cNvPr id="3" name="Content Placeholder 2"/>
          <p:cNvSpPr>
            <a:spLocks noGrp="1"/>
          </p:cNvSpPr>
          <p:nvPr>
            <p:ph idx="1"/>
          </p:nvPr>
        </p:nvSpPr>
        <p:spPr>
          <a:xfrm>
            <a:off x="457199" y="2845707"/>
            <a:ext cx="8508931" cy="3280456"/>
          </a:xfrm>
        </p:spPr>
        <p:txBody>
          <a:bodyPr>
            <a:normAutofit fontScale="62500" lnSpcReduction="20000"/>
          </a:bodyPr>
          <a:lstStyle/>
          <a:p>
            <a:pPr marL="0" indent="0">
              <a:lnSpc>
                <a:spcPct val="160000"/>
              </a:lnSpc>
              <a:buNone/>
            </a:pPr>
            <a:r>
              <a:rPr lang="en-US" dirty="0" smtClean="0"/>
              <a:t>A catering establishment is defined as one that </a:t>
            </a:r>
            <a:r>
              <a:rPr lang="en-US" b="1" dirty="0" smtClean="0"/>
              <a:t>provides food and or drink (beverage)</a:t>
            </a:r>
            <a:r>
              <a:rPr lang="en-US" dirty="0" smtClean="0"/>
              <a:t>.</a:t>
            </a:r>
          </a:p>
          <a:p>
            <a:pPr marL="0" indent="0">
              <a:lnSpc>
                <a:spcPct val="160000"/>
              </a:lnSpc>
              <a:buNone/>
            </a:pPr>
            <a:r>
              <a:rPr lang="en-US" dirty="0" smtClean="0"/>
              <a:t>This is known as a </a:t>
            </a:r>
            <a:r>
              <a:rPr lang="en-US" b="1" i="1" dirty="0" smtClean="0"/>
              <a:t>product-and-service provider.</a:t>
            </a:r>
          </a:p>
          <a:p>
            <a:pPr marL="0" indent="0">
              <a:lnSpc>
                <a:spcPct val="160000"/>
              </a:lnSpc>
              <a:buNone/>
            </a:pPr>
            <a:endParaRPr lang="en-US" b="1" i="1" dirty="0"/>
          </a:p>
          <a:p>
            <a:pPr marL="0" indent="0">
              <a:lnSpc>
                <a:spcPct val="160000"/>
              </a:lnSpc>
              <a:buNone/>
            </a:pPr>
            <a:r>
              <a:rPr lang="en-US" dirty="0" smtClean="0"/>
              <a:t>Lots of different kinds of </a:t>
            </a:r>
            <a:r>
              <a:rPr lang="en-US" b="1" dirty="0" smtClean="0"/>
              <a:t>commercial</a:t>
            </a:r>
            <a:r>
              <a:rPr lang="en-US" dirty="0" smtClean="0"/>
              <a:t> (for money) businesses operate in the catering industry, but there are also </a:t>
            </a:r>
            <a:r>
              <a:rPr lang="en-US" b="1" dirty="0" smtClean="0"/>
              <a:t>non-commercial </a:t>
            </a:r>
            <a:r>
              <a:rPr lang="en-US" dirty="0" smtClean="0"/>
              <a:t>businesses in the industry.</a:t>
            </a:r>
            <a:endParaRPr lang="en-US" dirty="0"/>
          </a:p>
        </p:txBody>
      </p:sp>
      <p:sp>
        <p:nvSpPr>
          <p:cNvPr id="4" name="Footer Placeholder 3"/>
          <p:cNvSpPr>
            <a:spLocks noGrp="1"/>
          </p:cNvSpPr>
          <p:nvPr>
            <p:ph type="ftr" sz="quarter" idx="11"/>
          </p:nvPr>
        </p:nvSpPr>
        <p:spPr/>
        <p:txBody>
          <a:bodyPr/>
          <a:lstStyle/>
          <a:p>
            <a:r>
              <a:rPr lang="en-US" smtClean="0"/>
              <a:t>Compiled By: Mr. Sunil Panwar</a:t>
            </a:r>
            <a:endParaRPr lang="en-US"/>
          </a:p>
        </p:txBody>
      </p:sp>
    </p:spTree>
    <p:extLst>
      <p:ext uri="{BB962C8B-B14F-4D97-AF65-F5344CB8AC3E}">
        <p14:creationId xmlns:p14="http://schemas.microsoft.com/office/powerpoint/2010/main" xmlns="" val="278326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7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7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otel images.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64300" y="274638"/>
            <a:ext cx="2222500" cy="1892300"/>
          </a:xfrm>
          <a:prstGeom prst="rect">
            <a:avLst/>
          </a:prstGeom>
        </p:spPr>
      </p:pic>
      <p:sp>
        <p:nvSpPr>
          <p:cNvPr id="2" name="Title 1"/>
          <p:cNvSpPr>
            <a:spLocks noGrp="1"/>
          </p:cNvSpPr>
          <p:nvPr>
            <p:ph type="title"/>
          </p:nvPr>
        </p:nvSpPr>
        <p:spPr>
          <a:xfrm>
            <a:off x="-2618214" y="274638"/>
            <a:ext cx="8229600" cy="1143000"/>
          </a:xfrm>
        </p:spPr>
        <p:txBody>
          <a:bodyPr>
            <a:normAutofit/>
          </a:bodyPr>
          <a:lstStyle/>
          <a:p>
            <a:r>
              <a:rPr lang="en-US" sz="4800" b="1" dirty="0" smtClean="0"/>
              <a:t>Hotels</a:t>
            </a:r>
            <a:endParaRPr lang="en-US" sz="4800" b="1" dirty="0"/>
          </a:p>
        </p:txBody>
      </p:sp>
      <p:sp>
        <p:nvSpPr>
          <p:cNvPr id="3" name="Content Placeholder 2"/>
          <p:cNvSpPr>
            <a:spLocks noGrp="1"/>
          </p:cNvSpPr>
          <p:nvPr>
            <p:ph idx="1"/>
          </p:nvPr>
        </p:nvSpPr>
        <p:spPr>
          <a:xfrm>
            <a:off x="457200" y="2341563"/>
            <a:ext cx="8229600" cy="5257800"/>
          </a:xfrm>
        </p:spPr>
        <p:txBody>
          <a:bodyPr>
            <a:normAutofit fontScale="55000" lnSpcReduction="20000"/>
          </a:bodyPr>
          <a:lstStyle/>
          <a:p>
            <a:pPr marL="0" indent="0">
              <a:lnSpc>
                <a:spcPct val="150000"/>
              </a:lnSpc>
              <a:buNone/>
            </a:pPr>
            <a:r>
              <a:rPr lang="en-US" dirty="0" smtClean="0"/>
              <a:t>A </a:t>
            </a:r>
            <a:r>
              <a:rPr lang="en-US" b="1" dirty="0" smtClean="0"/>
              <a:t>hotel</a:t>
            </a:r>
            <a:r>
              <a:rPr lang="en-US" dirty="0" smtClean="0"/>
              <a:t> is an establishment that provides lodging paid on a short-term basis. The facilities provided depend on the quality of the hotel.  Common things found in a hotel bedrooms could include en-suite bathrooms and  air conditioning., a telephone, an alarm clock, a television, a safe, a mini-bar with snack foods and drinks, and facilities for making tea and coffee, bathrobes and slippers. Hotel rooms are usually numbered to allow guests to identify their room. </a:t>
            </a:r>
          </a:p>
          <a:p>
            <a:pPr marL="0" indent="0">
              <a:lnSpc>
                <a:spcPct val="150000"/>
              </a:lnSpc>
              <a:buNone/>
            </a:pPr>
            <a:r>
              <a:rPr lang="en-US" dirty="0" smtClean="0"/>
              <a:t>Larger hotels may provide additional guest facilities such as a swimming pool, fitness center, business center, childcare, conference facilities and social function services</a:t>
            </a:r>
          </a:p>
          <a:p>
            <a:pPr marL="0" indent="0">
              <a:lnSpc>
                <a:spcPct val="150000"/>
              </a:lnSpc>
              <a:buNone/>
            </a:pPr>
            <a:r>
              <a:rPr lang="en-US" dirty="0" smtClean="0"/>
              <a:t>Some hotels offer meals as part of a room and board arrangement. In the United Kingdom, a hotel is required by law to serve food and drinks to all guests within certain stated hours. </a:t>
            </a:r>
            <a:endParaRPr lang="en-US" dirty="0"/>
          </a:p>
        </p:txBody>
      </p:sp>
      <p:pic>
        <p:nvPicPr>
          <p:cNvPr id="5" name="Picture 4" descr="hotel 1index.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192750" y="71438"/>
            <a:ext cx="2271549" cy="1176338"/>
          </a:xfrm>
          <a:prstGeom prst="rect">
            <a:avLst/>
          </a:prstGeom>
        </p:spPr>
      </p:pic>
      <p:pic>
        <p:nvPicPr>
          <p:cNvPr id="6" name="Picture 5" descr="mariott index.jpg"/>
          <p:cNvPicPr>
            <a:picLocks noChangeAspect="1"/>
          </p:cNvPicPr>
          <p:nvPr/>
        </p:nvPicPr>
        <p:blipFill rotWithShape="1">
          <a:blip r:embed="rId4">
            <a:extLst>
              <a:ext uri="{28A0092B-C50C-407E-A947-70E740481C1C}">
                <a14:useLocalDpi xmlns:a14="http://schemas.microsoft.com/office/drawing/2010/main" xmlns="" val="0"/>
              </a:ext>
            </a:extLst>
          </a:blip>
          <a:srcRect t="-31250" b="1"/>
          <a:stretch/>
        </p:blipFill>
        <p:spPr>
          <a:xfrm>
            <a:off x="4244122" y="857252"/>
            <a:ext cx="2220178" cy="1533525"/>
          </a:xfrm>
          <a:prstGeom prst="rect">
            <a:avLst/>
          </a:prstGeom>
        </p:spPr>
      </p:pic>
      <p:sp>
        <p:nvSpPr>
          <p:cNvPr id="7" name="Footer Placeholder 6"/>
          <p:cNvSpPr>
            <a:spLocks noGrp="1"/>
          </p:cNvSpPr>
          <p:nvPr>
            <p:ph type="ftr" sz="quarter" idx="11"/>
          </p:nvPr>
        </p:nvSpPr>
        <p:spPr/>
        <p:txBody>
          <a:bodyPr/>
          <a:lstStyle/>
          <a:p>
            <a:r>
              <a:rPr lang="en-US" smtClean="0"/>
              <a:t>Compiled By: Mr. Sunil Panwar</a:t>
            </a:r>
            <a:endParaRPr lang="en-US"/>
          </a:p>
        </p:txBody>
      </p:sp>
    </p:spTree>
    <p:extLst>
      <p:ext uri="{BB962C8B-B14F-4D97-AF65-F5344CB8AC3E}">
        <p14:creationId xmlns:p14="http://schemas.microsoft.com/office/powerpoint/2010/main" xmlns="" val="683802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907" y="-382488"/>
            <a:ext cx="8259293" cy="3095567"/>
          </a:xfrm>
        </p:spPr>
        <p:txBody>
          <a:bodyPr>
            <a:normAutofit/>
          </a:bodyPr>
          <a:lstStyle/>
          <a:p>
            <a:r>
              <a:rPr lang="en-US" dirty="0" smtClean="0"/>
              <a:t>Types of Establishments -  Catering </a:t>
            </a:r>
            <a:r>
              <a:rPr lang="en-US" sz="1200" dirty="0" smtClean="0"/>
              <a:t>(Hospitality will be looked at in more detail later in the course)</a:t>
            </a:r>
            <a:endParaRPr lang="en-US" sz="1200" dirty="0"/>
          </a:p>
        </p:txBody>
      </p:sp>
      <p:sp>
        <p:nvSpPr>
          <p:cNvPr id="4" name="TextBox 3"/>
          <p:cNvSpPr txBox="1"/>
          <p:nvPr/>
        </p:nvSpPr>
        <p:spPr>
          <a:xfrm>
            <a:off x="1101641" y="2330591"/>
            <a:ext cx="7356559" cy="3914918"/>
          </a:xfrm>
          <a:prstGeom prst="rect">
            <a:avLst/>
          </a:prstGeom>
          <a:noFill/>
        </p:spPr>
        <p:txBody>
          <a:bodyPr wrap="square" rtlCol="0">
            <a:spAutoFit/>
          </a:bodyPr>
          <a:lstStyle/>
          <a:p>
            <a:pPr>
              <a:lnSpc>
                <a:spcPct val="130000"/>
              </a:lnSpc>
            </a:pPr>
            <a:r>
              <a:rPr lang="en-US" sz="2400" dirty="0" smtClean="0"/>
              <a:t>There are </a:t>
            </a:r>
            <a:r>
              <a:rPr lang="en-US" sz="2400" b="1" dirty="0" smtClean="0"/>
              <a:t>3 main categories </a:t>
            </a:r>
            <a:r>
              <a:rPr lang="en-US" sz="2400" dirty="0" smtClean="0"/>
              <a:t>into which a type of establishment can fall.</a:t>
            </a:r>
          </a:p>
          <a:p>
            <a:pPr>
              <a:lnSpc>
                <a:spcPct val="130000"/>
              </a:lnSpc>
            </a:pPr>
            <a:endParaRPr lang="en-US" sz="2400" dirty="0"/>
          </a:p>
          <a:p>
            <a:pPr marL="342900" indent="-342900">
              <a:lnSpc>
                <a:spcPct val="130000"/>
              </a:lnSpc>
              <a:buAutoNum type="arabicPeriod"/>
            </a:pPr>
            <a:r>
              <a:rPr lang="en-US" sz="2400" b="1" dirty="0" smtClean="0"/>
              <a:t>Residential</a:t>
            </a:r>
            <a:r>
              <a:rPr lang="en-US" sz="2400" dirty="0" smtClean="0"/>
              <a:t> establishments</a:t>
            </a:r>
          </a:p>
          <a:p>
            <a:pPr marL="342900" indent="-342900">
              <a:lnSpc>
                <a:spcPct val="130000"/>
              </a:lnSpc>
              <a:buAutoNum type="arabicPeriod"/>
            </a:pPr>
            <a:r>
              <a:rPr lang="en-US" sz="2400" b="1" dirty="0" smtClean="0"/>
              <a:t>Non-residential </a:t>
            </a:r>
            <a:r>
              <a:rPr lang="en-US" sz="2400" dirty="0" smtClean="0"/>
              <a:t>establishments  </a:t>
            </a:r>
          </a:p>
          <a:p>
            <a:pPr marL="342900" indent="-342900">
              <a:lnSpc>
                <a:spcPct val="130000"/>
              </a:lnSpc>
              <a:buAutoNum type="arabicPeriod"/>
            </a:pPr>
            <a:r>
              <a:rPr lang="en-US" sz="2400" b="1" dirty="0" smtClean="0"/>
              <a:t>Non-commercial </a:t>
            </a:r>
            <a:r>
              <a:rPr lang="en-US" sz="2400" dirty="0" smtClean="0"/>
              <a:t>residential establishments</a:t>
            </a:r>
          </a:p>
          <a:p>
            <a:pPr marL="342900" indent="-342900">
              <a:lnSpc>
                <a:spcPct val="130000"/>
              </a:lnSpc>
              <a:buAutoNum type="arabicPeriod"/>
            </a:pPr>
            <a:endParaRPr lang="en-US" sz="2400" dirty="0"/>
          </a:p>
          <a:p>
            <a:pPr>
              <a:lnSpc>
                <a:spcPct val="130000"/>
              </a:lnSpc>
            </a:pPr>
            <a:r>
              <a:rPr lang="en-US" sz="2400" dirty="0" smtClean="0"/>
              <a:t>How many can you think of?  - Complete your brainstorm</a:t>
            </a:r>
            <a:endParaRPr lang="en-US" sz="2400" dirty="0"/>
          </a:p>
        </p:txBody>
      </p:sp>
      <p:sp>
        <p:nvSpPr>
          <p:cNvPr id="5" name="Footer Placeholder 4"/>
          <p:cNvSpPr>
            <a:spLocks noGrp="1"/>
          </p:cNvSpPr>
          <p:nvPr>
            <p:ph type="ftr" sz="quarter" idx="11"/>
          </p:nvPr>
        </p:nvSpPr>
        <p:spPr/>
        <p:txBody>
          <a:bodyPr/>
          <a:lstStyle/>
          <a:p>
            <a:r>
              <a:rPr lang="en-US" smtClean="0"/>
              <a:t>Compiled By: Mr. Sunil Panwar</a:t>
            </a:r>
            <a:endParaRPr lang="en-US"/>
          </a:p>
        </p:txBody>
      </p:sp>
    </p:spTree>
    <p:extLst>
      <p:ext uri="{BB962C8B-B14F-4D97-AF65-F5344CB8AC3E}">
        <p14:creationId xmlns:p14="http://schemas.microsoft.com/office/powerpoint/2010/main" xmlns="" val="498876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5410" y="290690"/>
            <a:ext cx="8598918" cy="6165698"/>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75410" y="5584307"/>
            <a:ext cx="8598918" cy="830997"/>
          </a:xfrm>
          <a:prstGeom prst="rect">
            <a:avLst/>
          </a:prstGeom>
          <a:noFill/>
          <a:ln>
            <a:solidFill>
              <a:srgbClr val="000000"/>
            </a:solidFill>
          </a:ln>
        </p:spPr>
        <p:txBody>
          <a:bodyPr wrap="square" rtlCol="0">
            <a:spAutoFit/>
          </a:bodyPr>
          <a:lstStyle/>
          <a:p>
            <a:r>
              <a:rPr lang="en-US" sz="1200" b="1" dirty="0" smtClean="0"/>
              <a:t>Contract Caterers  - </a:t>
            </a:r>
            <a:r>
              <a:rPr lang="en-US" sz="1200" dirty="0" smtClean="0"/>
              <a:t>Caterers who provide food &amp; drink for a function where catering </a:t>
            </a:r>
            <a:r>
              <a:rPr lang="en-US" sz="1200" b="1" dirty="0" err="1" smtClean="0"/>
              <a:t>facilites</a:t>
            </a:r>
            <a:r>
              <a:rPr lang="en-US" sz="1200" b="1" dirty="0" smtClean="0"/>
              <a:t> are not already provided</a:t>
            </a:r>
            <a:r>
              <a:rPr lang="en-US" sz="1200" dirty="0" smtClean="0"/>
              <a:t>. </a:t>
            </a:r>
          </a:p>
          <a:p>
            <a:r>
              <a:rPr lang="en-US" sz="1200" dirty="0" smtClean="0"/>
              <a:t>They prepare the food for functions such as weddings, banquets, garden parties &amp; parties in private houses.  They may </a:t>
            </a:r>
            <a:r>
              <a:rPr lang="en-US" sz="1200" b="1" dirty="0" smtClean="0"/>
              <a:t>prepare &amp; cook the food in advance &amp; deliver it to the venue, or they may cook it on site</a:t>
            </a:r>
            <a:r>
              <a:rPr lang="en-US" sz="1200" dirty="0" smtClean="0"/>
              <a:t>.  They may also provide staff to serve the food if required.  Contract caterers are used by a wide range of </a:t>
            </a:r>
            <a:r>
              <a:rPr lang="en-US" sz="1200" dirty="0" err="1" smtClean="0"/>
              <a:t>organisations</a:t>
            </a:r>
            <a:r>
              <a:rPr lang="en-US" sz="1200" dirty="0" smtClean="0"/>
              <a:t> as it relieves them of the pressures involved in catering for such events.</a:t>
            </a:r>
            <a:endParaRPr lang="en-US" sz="1200" dirty="0"/>
          </a:p>
        </p:txBody>
      </p:sp>
      <p:pic>
        <p:nvPicPr>
          <p:cNvPr id="7" name="Picture 6" descr="knife and forkimages.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818791" y="1131437"/>
            <a:ext cx="3544805" cy="2813337"/>
          </a:xfrm>
          <a:prstGeom prst="rect">
            <a:avLst/>
          </a:prstGeom>
        </p:spPr>
      </p:pic>
      <p:sp>
        <p:nvSpPr>
          <p:cNvPr id="2" name="Title 1"/>
          <p:cNvSpPr>
            <a:spLocks noGrp="1"/>
          </p:cNvSpPr>
          <p:nvPr>
            <p:ph type="title"/>
          </p:nvPr>
        </p:nvSpPr>
        <p:spPr>
          <a:xfrm>
            <a:off x="3167217" y="1529950"/>
            <a:ext cx="2998911" cy="1693050"/>
          </a:xfrm>
        </p:spPr>
        <p:txBody>
          <a:bodyPr>
            <a:noAutofit/>
          </a:bodyPr>
          <a:lstStyle/>
          <a:p>
            <a:r>
              <a:rPr lang="en-US" sz="2400" b="1" u="sng" dirty="0" smtClean="0"/>
              <a:t>Types of </a:t>
            </a:r>
            <a:br>
              <a:rPr lang="en-US" sz="2400" b="1" u="sng" dirty="0" smtClean="0"/>
            </a:br>
            <a:r>
              <a:rPr lang="en-US" sz="2400" b="1" u="sng" dirty="0" smtClean="0"/>
              <a:t>Catering Establishments</a:t>
            </a:r>
            <a:endParaRPr lang="en-US" sz="2400" b="1" u="sng" dirty="0"/>
          </a:p>
        </p:txBody>
      </p:sp>
      <p:pic>
        <p:nvPicPr>
          <p:cNvPr id="8" name="Picture 7" descr="bed images.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744264" y="1028835"/>
            <a:ext cx="721643" cy="721643"/>
          </a:xfrm>
          <a:prstGeom prst="rect">
            <a:avLst/>
          </a:prstGeom>
        </p:spPr>
      </p:pic>
      <p:pic>
        <p:nvPicPr>
          <p:cNvPr id="9" name="Picture 8" descr="bed images.jpg"/>
          <p:cNvPicPr>
            <a:picLocks noChangeAspect="1"/>
          </p:cNvPicPr>
          <p:nvPr/>
        </p:nvPicPr>
        <p:blipFill>
          <a:blip r:embed="rId3">
            <a:alphaModFix/>
            <a:extLst>
              <a:ext uri="{28A0092B-C50C-407E-A947-70E740481C1C}">
                <a14:useLocalDpi xmlns:a14="http://schemas.microsoft.com/office/drawing/2010/main" xmlns="" val="0"/>
              </a:ext>
            </a:extLst>
          </a:blip>
          <a:stretch>
            <a:fillRect/>
          </a:stretch>
        </p:blipFill>
        <p:spPr>
          <a:xfrm>
            <a:off x="6773516" y="1028835"/>
            <a:ext cx="717713" cy="717713"/>
          </a:xfrm>
          <a:prstGeom prst="rect">
            <a:avLst/>
          </a:prstGeom>
        </p:spPr>
      </p:pic>
      <p:sp>
        <p:nvSpPr>
          <p:cNvPr id="10" name="Multiply 9"/>
          <p:cNvSpPr/>
          <p:nvPr/>
        </p:nvSpPr>
        <p:spPr>
          <a:xfrm>
            <a:off x="6582399" y="972712"/>
            <a:ext cx="1080734" cy="773836"/>
          </a:xfrm>
          <a:prstGeom prst="mathMultiply">
            <a:avLst>
              <a:gd name="adj1" fmla="val 5171"/>
            </a:avLst>
          </a:prstGeom>
          <a:solidFill>
            <a:schemeClr val="tx1">
              <a:alpha val="5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money images.jp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438388" y="4466202"/>
            <a:ext cx="736877" cy="736877"/>
          </a:xfrm>
          <a:prstGeom prst="rect">
            <a:avLst/>
          </a:prstGeom>
        </p:spPr>
      </p:pic>
      <p:cxnSp>
        <p:nvCxnSpPr>
          <p:cNvPr id="13" name="Curved Connector 12"/>
          <p:cNvCxnSpPr/>
          <p:nvPr/>
        </p:nvCxnSpPr>
        <p:spPr>
          <a:xfrm rot="16200000" flipV="1">
            <a:off x="2429589" y="1786797"/>
            <a:ext cx="651543" cy="578905"/>
          </a:xfrm>
          <a:prstGeom prst="curved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Curved Connector 14"/>
          <p:cNvCxnSpPr>
            <a:endCxn id="9" idx="1"/>
          </p:cNvCxnSpPr>
          <p:nvPr/>
        </p:nvCxnSpPr>
        <p:spPr>
          <a:xfrm flipV="1">
            <a:off x="5714554" y="1387692"/>
            <a:ext cx="1058962" cy="527790"/>
          </a:xfrm>
          <a:prstGeom prst="curvedConnector3">
            <a:avLst>
              <a:gd name="adj1" fmla="val 50000"/>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Curved Connector 17"/>
          <p:cNvCxnSpPr/>
          <p:nvPr/>
        </p:nvCxnSpPr>
        <p:spPr>
          <a:xfrm rot="16200000" flipH="1">
            <a:off x="4530239" y="3685921"/>
            <a:ext cx="624778" cy="198907"/>
          </a:xfrm>
          <a:prstGeom prst="curvedConnector3">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0" name="Curved Connector 19"/>
          <p:cNvCxnSpPr/>
          <p:nvPr/>
        </p:nvCxnSpPr>
        <p:spPr>
          <a:xfrm rot="5400000">
            <a:off x="1262537" y="3327699"/>
            <a:ext cx="2422494" cy="2213096"/>
          </a:xfrm>
          <a:prstGeom prst="curvedConnector3">
            <a:avLst>
              <a:gd name="adj1" fmla="val 50000"/>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1646797" y="664935"/>
            <a:ext cx="1638219" cy="307777"/>
          </a:xfrm>
          <a:prstGeom prst="rect">
            <a:avLst/>
          </a:prstGeom>
          <a:noFill/>
        </p:spPr>
        <p:txBody>
          <a:bodyPr wrap="square" rtlCol="0">
            <a:spAutoFit/>
          </a:bodyPr>
          <a:lstStyle/>
          <a:p>
            <a:r>
              <a:rPr lang="en-US" sz="1400" b="1" dirty="0" smtClean="0"/>
              <a:t>Residential</a:t>
            </a:r>
            <a:endParaRPr lang="en-US" sz="1400" b="1" dirty="0"/>
          </a:p>
        </p:txBody>
      </p:sp>
      <p:sp>
        <p:nvSpPr>
          <p:cNvPr id="29" name="TextBox 28"/>
          <p:cNvSpPr txBox="1"/>
          <p:nvPr/>
        </p:nvSpPr>
        <p:spPr>
          <a:xfrm>
            <a:off x="6696633" y="662261"/>
            <a:ext cx="1507707" cy="307777"/>
          </a:xfrm>
          <a:prstGeom prst="rect">
            <a:avLst/>
          </a:prstGeom>
          <a:noFill/>
        </p:spPr>
        <p:txBody>
          <a:bodyPr wrap="square" rtlCol="0">
            <a:spAutoFit/>
          </a:bodyPr>
          <a:lstStyle/>
          <a:p>
            <a:r>
              <a:rPr lang="en-US" sz="1400" b="1" dirty="0" smtClean="0"/>
              <a:t>Non- Residential</a:t>
            </a:r>
            <a:endParaRPr lang="en-US" sz="1400" b="1" dirty="0"/>
          </a:p>
        </p:txBody>
      </p:sp>
      <p:sp>
        <p:nvSpPr>
          <p:cNvPr id="32" name="TextBox 31"/>
          <p:cNvSpPr txBox="1"/>
          <p:nvPr/>
        </p:nvSpPr>
        <p:spPr>
          <a:xfrm>
            <a:off x="3924064" y="4017249"/>
            <a:ext cx="1638219" cy="523220"/>
          </a:xfrm>
          <a:prstGeom prst="rect">
            <a:avLst/>
          </a:prstGeom>
          <a:noFill/>
        </p:spPr>
        <p:txBody>
          <a:bodyPr wrap="square" rtlCol="0">
            <a:spAutoFit/>
          </a:bodyPr>
          <a:lstStyle/>
          <a:p>
            <a:r>
              <a:rPr lang="en-US" sz="1400" b="1" dirty="0" smtClean="0"/>
              <a:t>Non-Commercial Residential </a:t>
            </a:r>
            <a:endParaRPr lang="en-US" sz="1400" b="1" dirty="0"/>
          </a:p>
        </p:txBody>
      </p:sp>
      <p:sp>
        <p:nvSpPr>
          <p:cNvPr id="17" name="Footer Placeholder 16"/>
          <p:cNvSpPr>
            <a:spLocks noGrp="1"/>
          </p:cNvSpPr>
          <p:nvPr>
            <p:ph type="ftr" sz="quarter" idx="11"/>
          </p:nvPr>
        </p:nvSpPr>
        <p:spPr/>
        <p:txBody>
          <a:bodyPr/>
          <a:lstStyle/>
          <a:p>
            <a:r>
              <a:rPr lang="en-US" smtClean="0"/>
              <a:t>Compiled By: Mr. Sunil Panwar</a:t>
            </a:r>
            <a:endParaRPr lang="en-US"/>
          </a:p>
        </p:txBody>
      </p:sp>
    </p:spTree>
    <p:extLst>
      <p:ext uri="{BB962C8B-B14F-4D97-AF65-F5344CB8AC3E}">
        <p14:creationId xmlns:p14="http://schemas.microsoft.com/office/powerpoint/2010/main" xmlns="" val="4051954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2"/>
            <a:ext cx="8229600" cy="1143000"/>
          </a:xfrm>
        </p:spPr>
        <p:txBody>
          <a:bodyPr>
            <a:normAutofit/>
          </a:bodyPr>
          <a:lstStyle/>
          <a:p>
            <a:r>
              <a:rPr lang="en-US" sz="2800" b="1" dirty="0" smtClean="0"/>
              <a:t>Lists of types of Catering Establishments</a:t>
            </a:r>
            <a:endParaRPr lang="en-US" sz="2800" b="1" dirty="0"/>
          </a:p>
        </p:txBody>
      </p:sp>
      <p:sp>
        <p:nvSpPr>
          <p:cNvPr id="4" name="TextBox 3"/>
          <p:cNvSpPr txBox="1"/>
          <p:nvPr/>
        </p:nvSpPr>
        <p:spPr>
          <a:xfrm>
            <a:off x="457200" y="1227138"/>
            <a:ext cx="2249183" cy="2308324"/>
          </a:xfrm>
          <a:prstGeom prst="rect">
            <a:avLst/>
          </a:prstGeom>
          <a:noFill/>
        </p:spPr>
        <p:txBody>
          <a:bodyPr wrap="square" rtlCol="0">
            <a:spAutoFit/>
          </a:bodyPr>
          <a:lstStyle/>
          <a:p>
            <a:r>
              <a:rPr lang="en-US" b="1" dirty="0" smtClean="0"/>
              <a:t>Residential</a:t>
            </a:r>
          </a:p>
          <a:p>
            <a:endParaRPr lang="en-US" dirty="0"/>
          </a:p>
          <a:p>
            <a:pPr marL="285750" indent="-285750">
              <a:buFont typeface="Arial"/>
              <a:buChar char="•"/>
            </a:pPr>
            <a:r>
              <a:rPr lang="en-US" dirty="0" smtClean="0"/>
              <a:t>Hotels</a:t>
            </a:r>
          </a:p>
          <a:p>
            <a:pPr marL="285750" indent="-285750">
              <a:buFont typeface="Arial"/>
              <a:buChar char="•"/>
            </a:pPr>
            <a:r>
              <a:rPr lang="en-US" dirty="0" smtClean="0"/>
              <a:t>Guest Houses</a:t>
            </a:r>
          </a:p>
          <a:p>
            <a:pPr marL="285750" indent="-285750">
              <a:buFont typeface="Arial"/>
              <a:buChar char="•"/>
            </a:pPr>
            <a:r>
              <a:rPr lang="en-US" dirty="0" smtClean="0"/>
              <a:t>Holiday Parks</a:t>
            </a:r>
          </a:p>
          <a:p>
            <a:pPr marL="285750" indent="-285750">
              <a:buFont typeface="Arial"/>
              <a:buChar char="•"/>
            </a:pPr>
            <a:r>
              <a:rPr lang="en-US" dirty="0" smtClean="0"/>
              <a:t>Farmhouses</a:t>
            </a:r>
          </a:p>
          <a:p>
            <a:pPr marL="285750" indent="-285750">
              <a:buFont typeface="Arial"/>
              <a:buChar char="•"/>
            </a:pPr>
            <a:r>
              <a:rPr lang="en-US" dirty="0" smtClean="0"/>
              <a:t>Public Houses</a:t>
            </a:r>
          </a:p>
          <a:p>
            <a:pPr marL="285750" indent="-285750">
              <a:buFont typeface="Arial"/>
              <a:buChar char="•"/>
            </a:pPr>
            <a:r>
              <a:rPr lang="en-US" dirty="0" smtClean="0"/>
              <a:t>Bed and Breakfasts</a:t>
            </a:r>
            <a:endParaRPr lang="en-US" dirty="0"/>
          </a:p>
        </p:txBody>
      </p:sp>
      <p:sp>
        <p:nvSpPr>
          <p:cNvPr id="5" name="TextBox 4"/>
          <p:cNvSpPr txBox="1"/>
          <p:nvPr/>
        </p:nvSpPr>
        <p:spPr>
          <a:xfrm>
            <a:off x="3127375" y="1181577"/>
            <a:ext cx="2502627" cy="3693319"/>
          </a:xfrm>
          <a:prstGeom prst="rect">
            <a:avLst/>
          </a:prstGeom>
          <a:noFill/>
        </p:spPr>
        <p:txBody>
          <a:bodyPr wrap="square" rtlCol="0">
            <a:spAutoFit/>
          </a:bodyPr>
          <a:lstStyle/>
          <a:p>
            <a:r>
              <a:rPr lang="en-US" b="1" dirty="0" smtClean="0"/>
              <a:t>Non -Residential</a:t>
            </a:r>
          </a:p>
          <a:p>
            <a:endParaRPr lang="en-US" dirty="0"/>
          </a:p>
          <a:p>
            <a:pPr marL="285750" indent="-285750">
              <a:buFont typeface="Arial"/>
              <a:buChar char="•"/>
            </a:pPr>
            <a:r>
              <a:rPr lang="en-US" dirty="0" smtClean="0"/>
              <a:t>Restaurants</a:t>
            </a:r>
          </a:p>
          <a:p>
            <a:pPr marL="285750" indent="-285750">
              <a:buFont typeface="Arial"/>
              <a:buChar char="•"/>
            </a:pPr>
            <a:r>
              <a:rPr lang="en-US" dirty="0" smtClean="0"/>
              <a:t>Cafes</a:t>
            </a:r>
          </a:p>
          <a:p>
            <a:pPr marL="285750" indent="-285750">
              <a:buFont typeface="Arial"/>
              <a:buChar char="•"/>
            </a:pPr>
            <a:r>
              <a:rPr lang="en-US" dirty="0" smtClean="0"/>
              <a:t>Fast-food outlets</a:t>
            </a:r>
          </a:p>
          <a:p>
            <a:pPr marL="285750" indent="-285750">
              <a:buFont typeface="Arial"/>
              <a:buChar char="•"/>
            </a:pPr>
            <a:r>
              <a:rPr lang="en-US" dirty="0" smtClean="0"/>
              <a:t>Public houses</a:t>
            </a:r>
          </a:p>
          <a:p>
            <a:pPr marL="285750" indent="-285750">
              <a:buFont typeface="Arial"/>
              <a:buChar char="•"/>
            </a:pPr>
            <a:r>
              <a:rPr lang="en-US" dirty="0" smtClean="0"/>
              <a:t>Wine bars</a:t>
            </a:r>
          </a:p>
          <a:p>
            <a:pPr marL="285750" indent="-285750">
              <a:buFont typeface="Arial"/>
              <a:buChar char="•"/>
            </a:pPr>
            <a:r>
              <a:rPr lang="en-US" dirty="0" smtClean="0"/>
              <a:t>Delicatessen &amp; Salad Bars</a:t>
            </a:r>
          </a:p>
          <a:p>
            <a:pPr marL="285750" indent="-285750">
              <a:buFont typeface="Arial"/>
              <a:buChar char="•"/>
            </a:pPr>
            <a:r>
              <a:rPr lang="en-US" dirty="0" smtClean="0"/>
              <a:t>Take-away outlets</a:t>
            </a:r>
          </a:p>
          <a:p>
            <a:pPr marL="285750" indent="-285750">
              <a:buFont typeface="Arial"/>
              <a:buChar char="•"/>
            </a:pPr>
            <a:r>
              <a:rPr lang="en-US" dirty="0" smtClean="0"/>
              <a:t>School meals &amp; transport catering</a:t>
            </a:r>
          </a:p>
          <a:p>
            <a:pPr marL="285750" indent="-285750">
              <a:buFont typeface="Arial"/>
              <a:buChar char="•"/>
            </a:pPr>
            <a:r>
              <a:rPr lang="en-US" dirty="0" smtClean="0"/>
              <a:t>Burger vans</a:t>
            </a:r>
            <a:endParaRPr lang="en-US" dirty="0"/>
          </a:p>
        </p:txBody>
      </p:sp>
      <p:sp>
        <p:nvSpPr>
          <p:cNvPr id="6" name="TextBox 5"/>
          <p:cNvSpPr txBox="1"/>
          <p:nvPr/>
        </p:nvSpPr>
        <p:spPr>
          <a:xfrm>
            <a:off x="6254751" y="1245077"/>
            <a:ext cx="2698750" cy="2031325"/>
          </a:xfrm>
          <a:prstGeom prst="rect">
            <a:avLst/>
          </a:prstGeom>
          <a:noFill/>
        </p:spPr>
        <p:txBody>
          <a:bodyPr wrap="square" rtlCol="0">
            <a:spAutoFit/>
          </a:bodyPr>
          <a:lstStyle/>
          <a:p>
            <a:r>
              <a:rPr lang="en-US" b="1" dirty="0" smtClean="0"/>
              <a:t>Non-Commercial residential Establishments</a:t>
            </a:r>
          </a:p>
          <a:p>
            <a:endParaRPr lang="en-US" dirty="0"/>
          </a:p>
          <a:p>
            <a:pPr marL="285750" indent="-285750">
              <a:buFont typeface="Arial"/>
              <a:buChar char="•"/>
            </a:pPr>
            <a:r>
              <a:rPr lang="en-US" dirty="0" smtClean="0"/>
              <a:t>Hospitals</a:t>
            </a:r>
          </a:p>
          <a:p>
            <a:pPr marL="285750" indent="-285750">
              <a:buFont typeface="Arial"/>
              <a:buChar char="•"/>
            </a:pPr>
            <a:r>
              <a:rPr lang="en-US" dirty="0" smtClean="0"/>
              <a:t>Residential homes</a:t>
            </a:r>
          </a:p>
          <a:p>
            <a:pPr marL="285750" indent="-285750">
              <a:buFont typeface="Arial"/>
              <a:buChar char="•"/>
            </a:pPr>
            <a:r>
              <a:rPr lang="en-US" dirty="0" smtClean="0"/>
              <a:t>Prisons</a:t>
            </a:r>
          </a:p>
          <a:p>
            <a:pPr marL="285750" indent="-285750">
              <a:buFont typeface="Arial"/>
              <a:buChar char="•"/>
            </a:pPr>
            <a:r>
              <a:rPr lang="en-US" dirty="0" smtClean="0"/>
              <a:t>Armed Services</a:t>
            </a:r>
            <a:endParaRPr lang="en-US" dirty="0"/>
          </a:p>
        </p:txBody>
      </p:sp>
      <p:sp>
        <p:nvSpPr>
          <p:cNvPr id="7" name="TextBox 6"/>
          <p:cNvSpPr txBox="1"/>
          <p:nvPr/>
        </p:nvSpPr>
        <p:spPr>
          <a:xfrm>
            <a:off x="285750" y="5222875"/>
            <a:ext cx="8667750" cy="1200329"/>
          </a:xfrm>
          <a:prstGeom prst="rect">
            <a:avLst/>
          </a:prstGeom>
          <a:noFill/>
        </p:spPr>
        <p:txBody>
          <a:bodyPr wrap="square" rtlCol="0">
            <a:spAutoFit/>
          </a:bodyPr>
          <a:lstStyle/>
          <a:p>
            <a:r>
              <a:rPr lang="en-US" b="1" dirty="0" smtClean="0"/>
              <a:t>Task</a:t>
            </a:r>
            <a:r>
              <a:rPr lang="en-US" dirty="0" smtClean="0"/>
              <a:t> - Make sure you have included all of these in your brainstorm.</a:t>
            </a:r>
          </a:p>
          <a:p>
            <a:endParaRPr lang="en-US" dirty="0"/>
          </a:p>
          <a:p>
            <a:r>
              <a:rPr lang="en-US" dirty="0" smtClean="0"/>
              <a:t>Now add some names of businesses that you know of next to each type of establishment.  </a:t>
            </a:r>
            <a:r>
              <a:rPr lang="en-US" dirty="0" err="1" smtClean="0"/>
              <a:t>E.g</a:t>
            </a:r>
            <a:r>
              <a:rPr lang="en-US" dirty="0" smtClean="0"/>
              <a:t> Fast-food outlets – </a:t>
            </a:r>
            <a:r>
              <a:rPr lang="en-US" dirty="0" err="1" smtClean="0"/>
              <a:t>Mc</a:t>
            </a:r>
            <a:r>
              <a:rPr lang="en-US" dirty="0" smtClean="0"/>
              <a:t> </a:t>
            </a:r>
            <a:r>
              <a:rPr lang="en-US" dirty="0" err="1" smtClean="0"/>
              <a:t>Donalds</a:t>
            </a:r>
            <a:r>
              <a:rPr lang="en-US" dirty="0" smtClean="0"/>
              <a:t>.</a:t>
            </a:r>
            <a:endParaRPr lang="en-US" dirty="0"/>
          </a:p>
        </p:txBody>
      </p:sp>
      <p:sp>
        <p:nvSpPr>
          <p:cNvPr id="8" name="Footer Placeholder 7"/>
          <p:cNvSpPr>
            <a:spLocks noGrp="1"/>
          </p:cNvSpPr>
          <p:nvPr>
            <p:ph type="ftr" sz="quarter" idx="11"/>
          </p:nvPr>
        </p:nvSpPr>
        <p:spPr/>
        <p:txBody>
          <a:bodyPr/>
          <a:lstStyle/>
          <a:p>
            <a:r>
              <a:rPr lang="en-US" smtClean="0"/>
              <a:t>Compiled By: Mr. Sunil Panwar</a:t>
            </a:r>
            <a:endParaRPr lang="en-US"/>
          </a:p>
        </p:txBody>
      </p:sp>
    </p:spTree>
    <p:extLst>
      <p:ext uri="{BB962C8B-B14F-4D97-AF65-F5344CB8AC3E}">
        <p14:creationId xmlns:p14="http://schemas.microsoft.com/office/powerpoint/2010/main" xmlns="" val="2944891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209925" cy="1143000"/>
          </a:xfrm>
        </p:spPr>
        <p:txBody>
          <a:bodyPr>
            <a:normAutofit fontScale="90000"/>
          </a:bodyPr>
          <a:lstStyle/>
          <a:p>
            <a:pPr algn="l"/>
            <a:r>
              <a:rPr lang="en-US" b="1" dirty="0" smtClean="0"/>
              <a:t>Public House &amp; Wine Bar</a:t>
            </a:r>
            <a:endParaRPr lang="en-US" b="1" dirty="0"/>
          </a:p>
        </p:txBody>
      </p:sp>
      <p:sp>
        <p:nvSpPr>
          <p:cNvPr id="3" name="Content Placeholder 2"/>
          <p:cNvSpPr>
            <a:spLocks noGrp="1"/>
          </p:cNvSpPr>
          <p:nvPr>
            <p:ph idx="1"/>
          </p:nvPr>
        </p:nvSpPr>
        <p:spPr>
          <a:xfrm>
            <a:off x="457200" y="1852612"/>
            <a:ext cx="8229600" cy="4525963"/>
          </a:xfrm>
        </p:spPr>
        <p:txBody>
          <a:bodyPr>
            <a:normAutofit fontScale="40000" lnSpcReduction="20000"/>
          </a:bodyPr>
          <a:lstStyle/>
          <a:p>
            <a:pPr marL="0" indent="0">
              <a:lnSpc>
                <a:spcPct val="160000"/>
              </a:lnSpc>
              <a:buNone/>
            </a:pPr>
            <a:r>
              <a:rPr lang="en-US" dirty="0" smtClean="0"/>
              <a:t>A </a:t>
            </a:r>
            <a:r>
              <a:rPr lang="en-US" b="1" dirty="0" smtClean="0"/>
              <a:t>pub,</a:t>
            </a:r>
            <a:r>
              <a:rPr lang="en-US" dirty="0" smtClean="0"/>
              <a:t> formally </a:t>
            </a:r>
            <a:r>
              <a:rPr lang="en-US" b="1" dirty="0" smtClean="0"/>
              <a:t>public house</a:t>
            </a:r>
            <a:r>
              <a:rPr lang="en-US" dirty="0" smtClean="0"/>
              <a:t>, is a drinking establishment fundamental to the culture of Britain. In many places, especially in villages, a pub can be the focal point of the community. The writings of Samuel </a:t>
            </a:r>
            <a:r>
              <a:rPr lang="en-US" dirty="0" err="1" smtClean="0"/>
              <a:t>Peppys</a:t>
            </a:r>
            <a:r>
              <a:rPr lang="en-US" dirty="0" smtClean="0"/>
              <a:t> describe the pub as the heart of England.</a:t>
            </a:r>
          </a:p>
          <a:p>
            <a:pPr marL="0" indent="0">
              <a:lnSpc>
                <a:spcPct val="160000"/>
              </a:lnSpc>
              <a:buNone/>
            </a:pPr>
            <a:endParaRPr lang="en-US" dirty="0" smtClean="0"/>
          </a:p>
          <a:p>
            <a:pPr marL="0" indent="0">
              <a:lnSpc>
                <a:spcPct val="160000"/>
              </a:lnSpc>
              <a:buNone/>
            </a:pPr>
            <a:r>
              <a:rPr lang="en-US" dirty="0" smtClean="0"/>
              <a:t>Pubs would sell a range of beers, wines, spirits, and soft drinks.  Recently there has been a growth in pubs selling meals and some now call themselves ‘Gastro Pubs’.  Many pubs are controlled by breweries (companies who make alcoholic drinks). </a:t>
            </a:r>
          </a:p>
          <a:p>
            <a:pPr marL="0" indent="0">
              <a:lnSpc>
                <a:spcPct val="160000"/>
              </a:lnSpc>
              <a:buNone/>
            </a:pPr>
            <a:endParaRPr lang="en-US" dirty="0" smtClean="0"/>
          </a:p>
          <a:p>
            <a:pPr marL="0" indent="0">
              <a:lnSpc>
                <a:spcPct val="160000"/>
              </a:lnSpc>
              <a:buNone/>
            </a:pPr>
            <a:r>
              <a:rPr lang="en-US" dirty="0" smtClean="0"/>
              <a:t>The owner, tenant or manager (licensee) of a pub is properly known as the "pub landlord". The term has come into use since Victorian times to designate the pub landlord. Known as "locals" to regulars, pubs are typically chosen for their proximity to work, the availability of a particular beer, hosting a darts team, having a pool table, or appealing to friends.</a:t>
            </a:r>
          </a:p>
          <a:p>
            <a:pPr marL="0" indent="0">
              <a:lnSpc>
                <a:spcPct val="160000"/>
              </a:lnSpc>
              <a:buNone/>
            </a:pPr>
            <a:endParaRPr lang="en-US" dirty="0"/>
          </a:p>
          <a:p>
            <a:pPr marL="0" indent="0">
              <a:lnSpc>
                <a:spcPct val="160000"/>
              </a:lnSpc>
              <a:buNone/>
            </a:pPr>
            <a:r>
              <a:rPr lang="en-US" b="1" dirty="0"/>
              <a:t>W</a:t>
            </a:r>
            <a:r>
              <a:rPr lang="en-US" b="1" dirty="0" smtClean="0"/>
              <a:t>ine bar</a:t>
            </a:r>
            <a:r>
              <a:rPr lang="en-US" dirty="0" smtClean="0"/>
              <a:t> (also known as a </a:t>
            </a:r>
            <a:r>
              <a:rPr lang="en-US" b="1" dirty="0" smtClean="0"/>
              <a:t>bodega</a:t>
            </a:r>
            <a:r>
              <a:rPr lang="en-US" dirty="0" smtClean="0"/>
              <a:t>) is similar to a pub but has more of a focus on selling wine, than liquor or beer. A typical feature of many wine bars is a wide selection of wines available by the glass.  Wine bars also tend to have a more ‘up-market’ /m modern interior than a pub.</a:t>
            </a:r>
          </a:p>
          <a:p>
            <a:pPr marL="0" indent="0">
              <a:lnSpc>
                <a:spcPct val="160000"/>
              </a:lnSpc>
              <a:buNone/>
            </a:pPr>
            <a:endParaRPr lang="en-US" dirty="0" smtClean="0"/>
          </a:p>
        </p:txBody>
      </p:sp>
      <p:pic>
        <p:nvPicPr>
          <p:cNvPr id="4" name="Picture 3" descr="pub images.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334125" y="195263"/>
            <a:ext cx="2628900" cy="1758973"/>
          </a:xfrm>
          <a:prstGeom prst="rect">
            <a:avLst/>
          </a:prstGeom>
        </p:spPr>
      </p:pic>
      <p:sp>
        <p:nvSpPr>
          <p:cNvPr id="5" name="Footer Placeholder 4"/>
          <p:cNvSpPr>
            <a:spLocks noGrp="1"/>
          </p:cNvSpPr>
          <p:nvPr>
            <p:ph type="ftr" sz="quarter" idx="11"/>
          </p:nvPr>
        </p:nvSpPr>
        <p:spPr/>
        <p:txBody>
          <a:bodyPr/>
          <a:lstStyle/>
          <a:p>
            <a:r>
              <a:rPr lang="en-US" smtClean="0"/>
              <a:t>Compiled By: Mr. Sunil Panwar</a:t>
            </a:r>
            <a:endParaRPr lang="en-US"/>
          </a:p>
        </p:txBody>
      </p:sp>
    </p:spTree>
    <p:extLst>
      <p:ext uri="{BB962C8B-B14F-4D97-AF65-F5344CB8AC3E}">
        <p14:creationId xmlns:p14="http://schemas.microsoft.com/office/powerpoint/2010/main" xmlns="" val="3672299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19550" cy="1143000"/>
          </a:xfrm>
        </p:spPr>
        <p:txBody>
          <a:bodyPr/>
          <a:lstStyle/>
          <a:p>
            <a:pPr algn="l"/>
            <a:r>
              <a:rPr lang="en-US" b="1" dirty="0" smtClean="0"/>
              <a:t>Bed &amp; Breakfast</a:t>
            </a:r>
            <a:endParaRPr lang="en-US" b="1" dirty="0"/>
          </a:p>
        </p:txBody>
      </p:sp>
      <p:sp>
        <p:nvSpPr>
          <p:cNvPr id="3" name="Content Placeholder 2"/>
          <p:cNvSpPr>
            <a:spLocks noGrp="1"/>
          </p:cNvSpPr>
          <p:nvPr>
            <p:ph idx="1"/>
          </p:nvPr>
        </p:nvSpPr>
        <p:spPr>
          <a:xfrm>
            <a:off x="361950" y="2360612"/>
            <a:ext cx="8229600" cy="4525963"/>
          </a:xfrm>
        </p:spPr>
        <p:txBody>
          <a:bodyPr>
            <a:normAutofit/>
          </a:bodyPr>
          <a:lstStyle/>
          <a:p>
            <a:pPr marL="0" indent="0">
              <a:lnSpc>
                <a:spcPct val="140000"/>
              </a:lnSpc>
              <a:buNone/>
            </a:pPr>
            <a:r>
              <a:rPr lang="en-US" sz="2400" dirty="0" smtClean="0"/>
              <a:t>A </a:t>
            </a:r>
            <a:r>
              <a:rPr lang="en-US" sz="2400" b="1" dirty="0" smtClean="0"/>
              <a:t>bed and breakfast</a:t>
            </a:r>
            <a:r>
              <a:rPr lang="en-US" sz="2400" dirty="0" smtClean="0"/>
              <a:t> (or </a:t>
            </a:r>
            <a:r>
              <a:rPr lang="en-US" sz="2400" b="1" dirty="0" smtClean="0"/>
              <a:t>B&amp;B</a:t>
            </a:r>
            <a:r>
              <a:rPr lang="en-US" sz="2400" dirty="0" smtClean="0"/>
              <a:t>) is a small lodging establishment that offers overnight accommodation and breakfast, but usually does not offer other meals. Typically, bed and breakfasts are private homes with fewer than 10 bedrooms available for commercial use.</a:t>
            </a:r>
          </a:p>
          <a:p>
            <a:pPr marL="0" indent="0">
              <a:lnSpc>
                <a:spcPct val="140000"/>
              </a:lnSpc>
              <a:buNone/>
            </a:pPr>
            <a:r>
              <a:rPr lang="en-US" sz="2400" dirty="0" smtClean="0"/>
              <a:t>The owners will live at the B&amp;B and generally run it themselves, sometimes employing a cook and a cleaner.</a:t>
            </a:r>
            <a:endParaRPr lang="en-US" sz="2400" dirty="0"/>
          </a:p>
        </p:txBody>
      </p:sp>
      <p:pic>
        <p:nvPicPr>
          <p:cNvPr id="4" name="Picture 3" descr="b&amp;b images.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350000" y="274638"/>
            <a:ext cx="2085974" cy="2085974"/>
          </a:xfrm>
          <a:prstGeom prst="rect">
            <a:avLst/>
          </a:prstGeom>
        </p:spPr>
      </p:pic>
      <p:pic>
        <p:nvPicPr>
          <p:cNvPr id="5" name="Picture 4" descr="index.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470010" y="635000"/>
            <a:ext cx="1879989" cy="1404938"/>
          </a:xfrm>
          <a:prstGeom prst="rect">
            <a:avLst/>
          </a:prstGeom>
        </p:spPr>
      </p:pic>
      <p:sp>
        <p:nvSpPr>
          <p:cNvPr id="6" name="Footer Placeholder 5"/>
          <p:cNvSpPr>
            <a:spLocks noGrp="1"/>
          </p:cNvSpPr>
          <p:nvPr>
            <p:ph type="ftr" sz="quarter" idx="11"/>
          </p:nvPr>
        </p:nvSpPr>
        <p:spPr/>
        <p:txBody>
          <a:bodyPr/>
          <a:lstStyle/>
          <a:p>
            <a:r>
              <a:rPr lang="en-US" smtClean="0"/>
              <a:t>Compiled By: Mr. Sunil Panwar</a:t>
            </a:r>
            <a:endParaRPr lang="en-US"/>
          </a:p>
        </p:txBody>
      </p:sp>
    </p:spTree>
    <p:extLst>
      <p:ext uri="{BB962C8B-B14F-4D97-AF65-F5344CB8AC3E}">
        <p14:creationId xmlns:p14="http://schemas.microsoft.com/office/powerpoint/2010/main" xmlns="" val="4125435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067050" cy="1143000"/>
          </a:xfrm>
        </p:spPr>
        <p:txBody>
          <a:bodyPr/>
          <a:lstStyle/>
          <a:p>
            <a:pPr algn="l"/>
            <a:r>
              <a:rPr lang="en-US" b="1" dirty="0" smtClean="0"/>
              <a:t>Farmhouse</a:t>
            </a:r>
            <a:endParaRPr lang="en-US" b="1" dirty="0"/>
          </a:p>
        </p:txBody>
      </p:sp>
      <p:sp>
        <p:nvSpPr>
          <p:cNvPr id="3" name="Content Placeholder 2"/>
          <p:cNvSpPr>
            <a:spLocks noGrp="1"/>
          </p:cNvSpPr>
          <p:nvPr>
            <p:ph idx="1"/>
          </p:nvPr>
        </p:nvSpPr>
        <p:spPr>
          <a:xfrm>
            <a:off x="346074" y="2759075"/>
            <a:ext cx="8448675" cy="4525963"/>
          </a:xfrm>
        </p:spPr>
        <p:txBody>
          <a:bodyPr>
            <a:normAutofit/>
          </a:bodyPr>
          <a:lstStyle/>
          <a:p>
            <a:pPr marL="0" indent="0">
              <a:lnSpc>
                <a:spcPct val="140000"/>
              </a:lnSpc>
              <a:buNone/>
            </a:pPr>
            <a:r>
              <a:rPr lang="en-US" sz="2400" b="1" dirty="0" smtClean="0"/>
              <a:t>Farmhouse</a:t>
            </a:r>
            <a:r>
              <a:rPr lang="en-US" sz="2400" dirty="0" smtClean="0"/>
              <a:t> is a general term for the main house of a farm. It is a type of building or house which serves a residential purpose in a rural or agricultural setting. Most often, the surrounding environment will be a farm.</a:t>
            </a:r>
          </a:p>
          <a:p>
            <a:pPr marL="0" indent="0">
              <a:lnSpc>
                <a:spcPct val="140000"/>
              </a:lnSpc>
              <a:buNone/>
            </a:pPr>
            <a:r>
              <a:rPr lang="en-US" sz="2400" dirty="0" smtClean="0"/>
              <a:t>Farmhouses may provide similar accommodations to a B&amp;B and a Guesthouse</a:t>
            </a:r>
          </a:p>
          <a:p>
            <a:pPr marL="0" indent="0">
              <a:buNone/>
            </a:pPr>
            <a:endParaRPr lang="en-US" dirty="0"/>
          </a:p>
        </p:txBody>
      </p:sp>
      <p:pic>
        <p:nvPicPr>
          <p:cNvPr id="4" name="Picture 3" descr="2images.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679825" y="244862"/>
            <a:ext cx="2479675" cy="1857363"/>
          </a:xfrm>
          <a:prstGeom prst="rect">
            <a:avLst/>
          </a:prstGeom>
        </p:spPr>
      </p:pic>
      <p:pic>
        <p:nvPicPr>
          <p:cNvPr id="5" name="Picture 4" descr="images.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159500" y="274638"/>
            <a:ext cx="2746374" cy="1827587"/>
          </a:xfrm>
          <a:prstGeom prst="rect">
            <a:avLst/>
          </a:prstGeom>
        </p:spPr>
      </p:pic>
      <p:sp>
        <p:nvSpPr>
          <p:cNvPr id="6" name="Footer Placeholder 5"/>
          <p:cNvSpPr>
            <a:spLocks noGrp="1"/>
          </p:cNvSpPr>
          <p:nvPr>
            <p:ph type="ftr" sz="quarter" idx="11"/>
          </p:nvPr>
        </p:nvSpPr>
        <p:spPr/>
        <p:txBody>
          <a:bodyPr/>
          <a:lstStyle/>
          <a:p>
            <a:r>
              <a:rPr lang="en-US" smtClean="0"/>
              <a:t>Compiled By: Mr. Sunil Panwar</a:t>
            </a:r>
            <a:endParaRPr lang="en-US"/>
          </a:p>
        </p:txBody>
      </p:sp>
    </p:spTree>
    <p:extLst>
      <p:ext uri="{BB962C8B-B14F-4D97-AF65-F5344CB8AC3E}">
        <p14:creationId xmlns:p14="http://schemas.microsoft.com/office/powerpoint/2010/main" xmlns="" val="3771987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550" y="311151"/>
            <a:ext cx="4432300" cy="1143000"/>
          </a:xfrm>
        </p:spPr>
        <p:txBody>
          <a:bodyPr>
            <a:noAutofit/>
          </a:bodyPr>
          <a:lstStyle/>
          <a:p>
            <a:r>
              <a:rPr lang="en-US" b="1" dirty="0" smtClean="0"/>
              <a:t>Holiday Park</a:t>
            </a:r>
            <a:br>
              <a:rPr lang="en-US" b="1" dirty="0" smtClean="0"/>
            </a:br>
            <a:endParaRPr lang="en-US" b="1" dirty="0"/>
          </a:p>
        </p:txBody>
      </p:sp>
      <p:sp>
        <p:nvSpPr>
          <p:cNvPr id="3" name="Content Placeholder 2"/>
          <p:cNvSpPr>
            <a:spLocks noGrp="1"/>
          </p:cNvSpPr>
          <p:nvPr>
            <p:ph idx="1"/>
          </p:nvPr>
        </p:nvSpPr>
        <p:spPr>
          <a:xfrm>
            <a:off x="330200" y="2711450"/>
            <a:ext cx="8229600" cy="4525963"/>
          </a:xfrm>
        </p:spPr>
        <p:txBody>
          <a:bodyPr>
            <a:normAutofit/>
          </a:bodyPr>
          <a:lstStyle/>
          <a:p>
            <a:endParaRPr lang="en-US" dirty="0" smtClean="0"/>
          </a:p>
          <a:p>
            <a:pPr>
              <a:lnSpc>
                <a:spcPct val="140000"/>
              </a:lnSpc>
            </a:pPr>
            <a:r>
              <a:rPr lang="en-US" sz="2400" dirty="0" smtClean="0"/>
              <a:t>A </a:t>
            </a:r>
            <a:r>
              <a:rPr lang="en-US" sz="2400" b="1" dirty="0" smtClean="0"/>
              <a:t>Holiday Park / camp </a:t>
            </a:r>
            <a:r>
              <a:rPr lang="en-US" sz="2400" dirty="0" smtClean="0"/>
              <a:t>, is a type of holiday accommodation that encourages holiday-makers to stay within the site boundary and provides entertainment for them between meals. They are sometimes known as </a:t>
            </a:r>
            <a:r>
              <a:rPr lang="en-US" sz="2400" b="1" dirty="0" smtClean="0"/>
              <a:t>Resort</a:t>
            </a:r>
            <a:r>
              <a:rPr lang="en-US" sz="2400" dirty="0" smtClean="0"/>
              <a:t> or </a:t>
            </a:r>
            <a:r>
              <a:rPr lang="en-US" sz="2400" b="1" dirty="0" smtClean="0"/>
              <a:t>Holiday village</a:t>
            </a:r>
            <a:r>
              <a:rPr lang="en-US" sz="2400" dirty="0" smtClean="0"/>
              <a:t>.</a:t>
            </a:r>
          </a:p>
          <a:p>
            <a:pPr marL="0" indent="0">
              <a:buNone/>
            </a:pPr>
            <a:endParaRPr lang="en-US" dirty="0"/>
          </a:p>
        </p:txBody>
      </p:sp>
      <p:pic>
        <p:nvPicPr>
          <p:cNvPr id="4" name="Picture 3" descr="1index.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629400" y="142875"/>
            <a:ext cx="1930400" cy="1452989"/>
          </a:xfrm>
          <a:prstGeom prst="rect">
            <a:avLst/>
          </a:prstGeom>
        </p:spPr>
      </p:pic>
      <p:pic>
        <p:nvPicPr>
          <p:cNvPr id="5" name="Picture 4" descr="images.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689585" y="142875"/>
            <a:ext cx="1939815" cy="1452989"/>
          </a:xfrm>
          <a:prstGeom prst="rect">
            <a:avLst/>
          </a:prstGeom>
        </p:spPr>
      </p:pic>
      <p:pic>
        <p:nvPicPr>
          <p:cNvPr id="6" name="Picture 5" descr="holiday park images.jp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078021" y="1301257"/>
            <a:ext cx="1773629" cy="1283193"/>
          </a:xfrm>
          <a:prstGeom prst="rect">
            <a:avLst/>
          </a:prstGeom>
        </p:spPr>
      </p:pic>
      <p:sp>
        <p:nvSpPr>
          <p:cNvPr id="7" name="Footer Placeholder 6"/>
          <p:cNvSpPr>
            <a:spLocks noGrp="1"/>
          </p:cNvSpPr>
          <p:nvPr>
            <p:ph type="ftr" sz="quarter" idx="11"/>
          </p:nvPr>
        </p:nvSpPr>
        <p:spPr/>
        <p:txBody>
          <a:bodyPr/>
          <a:lstStyle/>
          <a:p>
            <a:r>
              <a:rPr lang="en-US" smtClean="0"/>
              <a:t>Compiled By: Mr. Sunil Panwar</a:t>
            </a:r>
            <a:endParaRPr lang="en-US"/>
          </a:p>
        </p:txBody>
      </p:sp>
    </p:spTree>
    <p:extLst>
      <p:ext uri="{BB962C8B-B14F-4D97-AF65-F5344CB8AC3E}">
        <p14:creationId xmlns:p14="http://schemas.microsoft.com/office/powerpoint/2010/main" xmlns="" val="3427300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4638"/>
            <a:ext cx="3638550" cy="1143000"/>
          </a:xfrm>
        </p:spPr>
        <p:txBody>
          <a:bodyPr>
            <a:normAutofit/>
          </a:bodyPr>
          <a:lstStyle/>
          <a:p>
            <a:r>
              <a:rPr lang="en-US" sz="4800" b="1" dirty="0" smtClean="0"/>
              <a:t>Guest House</a:t>
            </a:r>
            <a:endParaRPr lang="en-US" sz="4800" b="1" dirty="0"/>
          </a:p>
        </p:txBody>
      </p:sp>
      <p:sp>
        <p:nvSpPr>
          <p:cNvPr id="3" name="Content Placeholder 2"/>
          <p:cNvSpPr>
            <a:spLocks noGrp="1"/>
          </p:cNvSpPr>
          <p:nvPr>
            <p:ph idx="1"/>
          </p:nvPr>
        </p:nvSpPr>
        <p:spPr>
          <a:xfrm>
            <a:off x="457200" y="1727200"/>
            <a:ext cx="8229600" cy="4525963"/>
          </a:xfrm>
        </p:spPr>
        <p:txBody>
          <a:bodyPr>
            <a:normAutofit fontScale="55000" lnSpcReduction="20000"/>
          </a:bodyPr>
          <a:lstStyle/>
          <a:p>
            <a:pPr marL="0" indent="0">
              <a:lnSpc>
                <a:spcPct val="140000"/>
              </a:lnSpc>
              <a:buNone/>
            </a:pPr>
            <a:r>
              <a:rPr lang="en-US" dirty="0" smtClean="0"/>
              <a:t>A </a:t>
            </a:r>
            <a:r>
              <a:rPr lang="en-US" b="1" dirty="0" smtClean="0"/>
              <a:t>guest house</a:t>
            </a:r>
            <a:r>
              <a:rPr lang="en-US" dirty="0" smtClean="0"/>
              <a:t> is a kind of lodging. In some parts of the world a guest house is similar to a hostel, bed and breakfast or whereas in other parts of the world, guest houses are a type of inexpensive hotel-like lodging. In still others, it is a private home which has been converted for the exclusive use of  guest accommodation. The owner usually lives in an entirely separate area within the property and the guest house may serve as a form of lodging business.</a:t>
            </a:r>
          </a:p>
          <a:p>
            <a:pPr>
              <a:lnSpc>
                <a:spcPct val="140000"/>
              </a:lnSpc>
            </a:pPr>
            <a:r>
              <a:rPr lang="en-US" dirty="0" smtClean="0"/>
              <a:t>. Among the features which distinguish a guest house from a hotel, bed and breakfast, or inn is the lack of a full-time staff.</a:t>
            </a:r>
          </a:p>
          <a:p>
            <a:pPr>
              <a:lnSpc>
                <a:spcPct val="140000"/>
              </a:lnSpc>
            </a:pPr>
            <a:r>
              <a:rPr lang="en-US" dirty="0" smtClean="0"/>
              <a:t>Bed and breakfasts are usually family-owned, with the family living on the premises. Hotels maintain a staff presence 24 hours a day and 7 days a week, whereas a guest house has a more limited staff presence. Because of limited staff presence, check in at a guest house is often by appointment. An Inn also usually has a restaurant attached.</a:t>
            </a:r>
          </a:p>
          <a:p>
            <a:pPr marL="0" indent="0">
              <a:buNone/>
            </a:pPr>
            <a:endParaRPr lang="en-US" dirty="0"/>
          </a:p>
        </p:txBody>
      </p:sp>
      <p:pic>
        <p:nvPicPr>
          <p:cNvPr id="4" name="Picture 3" descr="guesthouse-big.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646332" y="92075"/>
            <a:ext cx="2180167" cy="1635125"/>
          </a:xfrm>
          <a:prstGeom prst="rect">
            <a:avLst/>
          </a:prstGeom>
        </p:spPr>
      </p:pic>
      <p:pic>
        <p:nvPicPr>
          <p:cNvPr id="5" name="Picture 4" descr="images.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271432" y="131763"/>
            <a:ext cx="2374900" cy="1594823"/>
          </a:xfrm>
          <a:prstGeom prst="rect">
            <a:avLst/>
          </a:prstGeom>
        </p:spPr>
      </p:pic>
      <p:sp>
        <p:nvSpPr>
          <p:cNvPr id="6" name="Footer Placeholder 5"/>
          <p:cNvSpPr>
            <a:spLocks noGrp="1"/>
          </p:cNvSpPr>
          <p:nvPr>
            <p:ph type="ftr" sz="quarter" idx="11"/>
          </p:nvPr>
        </p:nvSpPr>
        <p:spPr/>
        <p:txBody>
          <a:bodyPr/>
          <a:lstStyle/>
          <a:p>
            <a:r>
              <a:rPr lang="en-US" smtClean="0"/>
              <a:t>Compiled By: Mr. Sunil Panwar</a:t>
            </a:r>
            <a:endParaRPr lang="en-US"/>
          </a:p>
        </p:txBody>
      </p:sp>
    </p:spTree>
    <p:extLst>
      <p:ext uri="{BB962C8B-B14F-4D97-AF65-F5344CB8AC3E}">
        <p14:creationId xmlns:p14="http://schemas.microsoft.com/office/powerpoint/2010/main" xmlns="" val="4243365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1126</Words>
  <Application>Microsoft Macintosh PowerPoint</Application>
  <PresentationFormat>On-screen Show (4:3)</PresentationFormat>
  <Paragraphs>83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Define the term ‘Catering’</vt:lpstr>
      <vt:lpstr>Types of Establishments -  Catering (Hospitality will be looked at in more detail later in the course)</vt:lpstr>
      <vt:lpstr>Types of  Catering Establishments</vt:lpstr>
      <vt:lpstr>Lists of types of Catering Establishments</vt:lpstr>
      <vt:lpstr>Public House &amp; Wine Bar</vt:lpstr>
      <vt:lpstr>Bed &amp; Breakfast</vt:lpstr>
      <vt:lpstr>Farmhouse</vt:lpstr>
      <vt:lpstr>Holiday Park </vt:lpstr>
      <vt:lpstr>Guest House</vt:lpstr>
      <vt:lpstr>Hotels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Define the term ‘Catering’</dc:title>
  <dc:creator>njohnston</dc:creator>
  <cp:lastModifiedBy>shiv mohan</cp:lastModifiedBy>
  <cp:revision>17</cp:revision>
  <dcterms:created xsi:type="dcterms:W3CDTF">2012-10-07T00:24:04Z</dcterms:created>
  <dcterms:modified xsi:type="dcterms:W3CDTF">2016-04-02T06:18:14Z</dcterms:modified>
</cp:coreProperties>
</file>